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2261" y="-2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512" y="972311"/>
            <a:ext cx="6226810" cy="9525"/>
          </a:xfrm>
          <a:custGeom>
            <a:avLst/>
            <a:gdLst/>
            <a:ahLst/>
            <a:cxnLst/>
            <a:rect l="l" t="t" r="r" b="b"/>
            <a:pathLst>
              <a:path w="6226809" h="9525">
                <a:moveTo>
                  <a:pt x="6226810" y="0"/>
                </a:moveTo>
                <a:lnTo>
                  <a:pt x="0" y="0"/>
                </a:lnTo>
                <a:lnTo>
                  <a:pt x="0" y="9144"/>
                </a:lnTo>
                <a:lnTo>
                  <a:pt x="6226810" y="9144"/>
                </a:lnTo>
                <a:lnTo>
                  <a:pt x="6226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48167" y="2618981"/>
            <a:ext cx="3802379" cy="1122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85666" y="9789616"/>
            <a:ext cx="205104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6.jpg"/><Relationship Id="rId7" Type="http://schemas.openxmlformats.org/officeDocument/2006/relationships/image" Target="../media/image29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Relationship Id="rId9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pn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13.jp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32.png"/><Relationship Id="rId18" Type="http://schemas.openxmlformats.org/officeDocument/2006/relationships/image" Target="../media/image56.png"/><Relationship Id="rId26" Type="http://schemas.openxmlformats.org/officeDocument/2006/relationships/image" Target="../media/image35.png"/><Relationship Id="rId3" Type="http://schemas.openxmlformats.org/officeDocument/2006/relationships/image" Target="../media/image48.png"/><Relationship Id="rId21" Type="http://schemas.openxmlformats.org/officeDocument/2006/relationships/image" Target="../media/image37.png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17" Type="http://schemas.openxmlformats.org/officeDocument/2006/relationships/image" Target="../media/image44.png"/><Relationship Id="rId25" Type="http://schemas.openxmlformats.org/officeDocument/2006/relationships/image" Target="../media/image34.png"/><Relationship Id="rId2" Type="http://schemas.openxmlformats.org/officeDocument/2006/relationships/image" Target="../media/image47.png"/><Relationship Id="rId16" Type="http://schemas.openxmlformats.org/officeDocument/2006/relationships/image" Target="../media/image39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11" Type="http://schemas.openxmlformats.org/officeDocument/2006/relationships/image" Target="../media/image45.png"/><Relationship Id="rId24" Type="http://schemas.openxmlformats.org/officeDocument/2006/relationships/image" Target="../media/image33.png"/><Relationship Id="rId5" Type="http://schemas.openxmlformats.org/officeDocument/2006/relationships/image" Target="../media/image50.png"/><Relationship Id="rId15" Type="http://schemas.openxmlformats.org/officeDocument/2006/relationships/image" Target="../media/image55.png"/><Relationship Id="rId23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3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Relationship Id="rId14" Type="http://schemas.openxmlformats.org/officeDocument/2006/relationships/image" Target="../media/image54.png"/><Relationship Id="rId22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4452" y="1941507"/>
            <a:ext cx="4887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chemeClr val="accent1"/>
                </a:solidFill>
                <a:latin typeface="Times New Roman"/>
                <a:cs typeface="Times New Roman"/>
              </a:rPr>
              <a:t>Flip-open</a:t>
            </a:r>
            <a:r>
              <a:rPr sz="1800" b="1" spc="-15" dirty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chemeClr val="accent1"/>
                </a:solidFill>
                <a:latin typeface="Times New Roman"/>
                <a:cs typeface="Times New Roman"/>
              </a:rPr>
              <a:t>Door</a:t>
            </a:r>
            <a:r>
              <a:rPr sz="1800" b="1" spc="-90" dirty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accent1"/>
                </a:solidFill>
                <a:latin typeface="Times New Roman"/>
                <a:cs typeface="Times New Roman"/>
              </a:rPr>
              <a:t>Type</a:t>
            </a:r>
            <a:r>
              <a:rPr sz="1800" b="1" spc="-35" dirty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chemeClr val="accent1"/>
                </a:solidFill>
                <a:latin typeface="Times New Roman"/>
                <a:cs typeface="Times New Roman"/>
              </a:rPr>
              <a:t>Vertical</a:t>
            </a:r>
            <a:r>
              <a:rPr sz="1800" b="1" spc="-105" dirty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accent1"/>
                </a:solidFill>
                <a:latin typeface="Times New Roman"/>
                <a:cs typeface="Times New Roman"/>
              </a:rPr>
              <a:t>Autoclave </a:t>
            </a:r>
            <a:r>
              <a:rPr sz="1800" b="1" spc="-10" dirty="0">
                <a:solidFill>
                  <a:schemeClr val="accent1"/>
                </a:solidFill>
                <a:latin typeface="Times New Roman"/>
                <a:cs typeface="Times New Roman"/>
              </a:rPr>
              <a:t>Sterilizer</a:t>
            </a:r>
            <a:endParaRPr sz="1800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639" y="2250178"/>
            <a:ext cx="7397220" cy="14290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3530" marR="306705" algn="ctr">
              <a:lnSpc>
                <a:spcPct val="144400"/>
              </a:lnSpc>
              <a:spcBef>
                <a:spcPts val="100"/>
              </a:spcBef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(Pulsating</a:t>
            </a:r>
            <a:r>
              <a:rPr lang="en-US" sz="2400" spc="-15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spc="-10" dirty="0">
                <a:solidFill>
                  <a:schemeClr val="accent6">
                    <a:lumMod val="75000"/>
                  </a:schemeClr>
                </a:solidFill>
              </a:rPr>
              <a:t>Electrothermal</a:t>
            </a:r>
            <a:r>
              <a:rPr lang="en-US" sz="2400" spc="-3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spc="-10" dirty="0">
                <a:solidFill>
                  <a:schemeClr val="accent6">
                    <a:lumMod val="75000"/>
                  </a:schemeClr>
                </a:solidFill>
              </a:rPr>
              <a:t>Drying) </a:t>
            </a:r>
            <a:br>
              <a:rPr lang="en-US" sz="2400" spc="-1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spc="-25" dirty="0">
                <a:solidFill>
                  <a:schemeClr val="accent6">
                    <a:lumMod val="75000"/>
                  </a:schemeClr>
                </a:solidFill>
              </a:rPr>
              <a:t>Vertical</a:t>
            </a:r>
            <a:r>
              <a:rPr lang="en-US" sz="2400" spc="-4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spc="-10" dirty="0">
                <a:solidFill>
                  <a:schemeClr val="accent6">
                    <a:lumMod val="75000"/>
                  </a:schemeClr>
                </a:solidFill>
              </a:rPr>
              <a:t>Pressure</a:t>
            </a:r>
            <a:r>
              <a:rPr lang="en-US" sz="2400" spc="-55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Steam</a:t>
            </a:r>
            <a:r>
              <a:rPr lang="en-US" sz="2400" spc="-4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spc="-10" dirty="0">
                <a:solidFill>
                  <a:schemeClr val="accent6">
                    <a:lumMod val="75000"/>
                  </a:schemeClr>
                </a:solidFill>
              </a:rPr>
              <a:t>Sterilizer</a:t>
            </a:r>
            <a:br>
              <a:rPr lang="en-US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Malgun Gothic"/>
                <a:cs typeface="Malgun Gothic"/>
              </a:rPr>
              <a:t>（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Please</a:t>
            </a:r>
            <a:r>
              <a:rPr lang="en-US" sz="1200" spc="-35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read</a:t>
            </a:r>
            <a:r>
              <a:rPr lang="en-US" sz="1200" spc="-4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en-US" sz="1200" spc="-35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manual</a:t>
            </a:r>
            <a:r>
              <a:rPr lang="en-US" sz="1200" spc="-2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carefully</a:t>
            </a:r>
            <a:r>
              <a:rPr lang="en-US" sz="1200" spc="-35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before</a:t>
            </a:r>
            <a:r>
              <a:rPr lang="en-US" sz="1200" spc="-5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operating</a:t>
            </a:r>
            <a:r>
              <a:rPr lang="en-US" sz="1200" spc="-25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this</a:t>
            </a:r>
            <a:r>
              <a:rPr lang="en-US" sz="1200" spc="-4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spc="-10" dirty="0">
                <a:solidFill>
                  <a:schemeClr val="accent6">
                    <a:lumMod val="75000"/>
                  </a:schemeClr>
                </a:solidFill>
              </a:rPr>
              <a:t>machine</a:t>
            </a:r>
            <a:r>
              <a:rPr lang="en-US" sz="1800" spc="-10" dirty="0">
                <a:solidFill>
                  <a:schemeClr val="accent6">
                    <a:lumMod val="75000"/>
                  </a:schemeClr>
                </a:solidFill>
                <a:latin typeface="Malgun Gothic"/>
                <a:cs typeface="Malgun Gothic"/>
              </a:rPr>
              <a:t>）</a:t>
            </a:r>
            <a:endParaRPr sz="2400" spc="-1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0" y="9557216"/>
            <a:ext cx="7556500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 fontAlgn="base"/>
            <a:r>
              <a:rPr lang="en-IN" sz="1200" b="1" dirty="0">
                <a:solidFill>
                  <a:schemeClr val="accent1"/>
                </a:solidFill>
              </a:rPr>
              <a:t>ALSIN Technology </a:t>
            </a:r>
            <a:r>
              <a:rPr lang="en-IN" sz="1200" b="1" dirty="0" err="1">
                <a:solidFill>
                  <a:schemeClr val="accent1"/>
                </a:solidFill>
              </a:rPr>
              <a:t>ServicesNo</a:t>
            </a:r>
            <a:r>
              <a:rPr lang="en-IN" sz="1200" b="1" dirty="0">
                <a:solidFill>
                  <a:schemeClr val="accent1"/>
                </a:solidFill>
              </a:rPr>
              <a:t>. 84/B, First Floor, </a:t>
            </a:r>
            <a:r>
              <a:rPr lang="en-IN" sz="1200" b="1" dirty="0" err="1">
                <a:solidFill>
                  <a:schemeClr val="accent1"/>
                </a:solidFill>
              </a:rPr>
              <a:t>Veerabhadreshwara</a:t>
            </a:r>
            <a:r>
              <a:rPr lang="en-IN" sz="1200" b="1" dirty="0">
                <a:solidFill>
                  <a:schemeClr val="accent1"/>
                </a:solidFill>
              </a:rPr>
              <a:t> Industrial Area, </a:t>
            </a:r>
          </a:p>
          <a:p>
            <a:pPr algn="ctr" fontAlgn="base"/>
            <a:r>
              <a:rPr lang="en-IN" sz="1200" b="1" dirty="0">
                <a:solidFill>
                  <a:schemeClr val="accent1"/>
                </a:solidFill>
              </a:rPr>
              <a:t>(Near Max E Techno School) </a:t>
            </a:r>
            <a:r>
              <a:rPr lang="en-IN" sz="1200" b="1" dirty="0" err="1">
                <a:solidFill>
                  <a:schemeClr val="accent1"/>
                </a:solidFill>
              </a:rPr>
              <a:t>Herohalli</a:t>
            </a:r>
            <a:r>
              <a:rPr lang="en-IN" sz="1200" b="1" dirty="0">
                <a:solidFill>
                  <a:schemeClr val="accent1"/>
                </a:solidFill>
              </a:rPr>
              <a:t>, </a:t>
            </a:r>
            <a:r>
              <a:rPr lang="en-IN" sz="1200" b="1" dirty="0" err="1">
                <a:solidFill>
                  <a:schemeClr val="accent1"/>
                </a:solidFill>
              </a:rPr>
              <a:t>Viswaneedam</a:t>
            </a:r>
            <a:r>
              <a:rPr lang="en-IN" sz="1200" b="1" dirty="0">
                <a:solidFill>
                  <a:schemeClr val="accent1"/>
                </a:solidFill>
              </a:rPr>
              <a:t> Post, Bengaluru, Karnataka 560091</a:t>
            </a:r>
            <a:br>
              <a:rPr lang="en-IN" sz="1200" b="1" dirty="0">
                <a:solidFill>
                  <a:schemeClr val="accent1"/>
                </a:solidFill>
              </a:rPr>
            </a:br>
            <a:r>
              <a:rPr lang="en-IN" sz="1200" b="1" dirty="0">
                <a:solidFill>
                  <a:schemeClr val="accent1"/>
                </a:solidFill>
              </a:rPr>
              <a:t>Phone: +91-90712 62001</a:t>
            </a:r>
            <a:br>
              <a:rPr lang="en-IN" sz="1200" b="1" dirty="0">
                <a:solidFill>
                  <a:schemeClr val="accent1"/>
                </a:solidFill>
              </a:rPr>
            </a:br>
            <a:r>
              <a:rPr lang="en-IN" sz="1200" b="1" dirty="0">
                <a:solidFill>
                  <a:schemeClr val="accent1"/>
                </a:solidFill>
              </a:rPr>
              <a:t>          +91-90712 62002</a:t>
            </a:r>
            <a:br>
              <a:rPr lang="en-IN" sz="1200" b="1" dirty="0">
                <a:solidFill>
                  <a:schemeClr val="accent1"/>
                </a:solidFill>
              </a:rPr>
            </a:br>
            <a:r>
              <a:rPr lang="en-IN" sz="1200" b="1" dirty="0">
                <a:solidFill>
                  <a:schemeClr val="accent1"/>
                </a:solidFill>
              </a:rPr>
              <a:t>Email: support@alsin.in 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endParaRPr sz="1200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25C8B2-812F-7C73-1EB1-ECDB9DD243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371"/>
          <a:stretch>
            <a:fillRect/>
          </a:stretch>
        </p:blipFill>
        <p:spPr>
          <a:xfrm>
            <a:off x="349250" y="415965"/>
            <a:ext cx="6392934" cy="15675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88212F9-D15E-06F1-DC27-028D7B8D9A1D}"/>
              </a:ext>
            </a:extLst>
          </p:cNvPr>
          <p:cNvCxnSpPr/>
          <p:nvPr/>
        </p:nvCxnSpPr>
        <p:spPr>
          <a:xfrm>
            <a:off x="0" y="9385300"/>
            <a:ext cx="7556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3 LITER AUTOCLAVE, CLASS N STANDARD">
            <a:extLst>
              <a:ext uri="{FF2B5EF4-FFF2-40B4-BE49-F238E27FC236}">
                <a16:creationId xmlns:a16="http://schemas.microsoft.com/office/drawing/2014/main" id="{0EB5ADD9-DD30-0011-27C1-EE5A1FD3C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4" y="4737100"/>
            <a:ext cx="5731510" cy="435737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AA5D2CF-8B3A-5F12-EC37-9B7FD9B9527C}"/>
              </a:ext>
            </a:extLst>
          </p:cNvPr>
          <p:cNvSpPr txBox="1"/>
          <p:nvPr/>
        </p:nvSpPr>
        <p:spPr>
          <a:xfrm>
            <a:off x="1949450" y="3736190"/>
            <a:ext cx="3429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Bahnschrift" panose="020B0502040204020203" pitchFamily="34" charset="0"/>
              </a:rPr>
              <a:t>Model AVAYY D80-C </a:t>
            </a:r>
            <a:endParaRPr lang="en-IN" sz="2800" dirty="0">
              <a:latin typeface="Bahnschrift" panose="020B0502040204020203" pitchFamily="34" charset="0"/>
            </a:endParaRPr>
          </a:p>
          <a:p>
            <a:endParaRPr lang="en-IN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52E5F56-6612-1B75-86AA-D15F13E5B23C}"/>
              </a:ext>
            </a:extLst>
          </p:cNvPr>
          <p:cNvCxnSpPr/>
          <p:nvPr/>
        </p:nvCxnSpPr>
        <p:spPr>
          <a:xfrm>
            <a:off x="1949450" y="4279900"/>
            <a:ext cx="3429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1365250"/>
            <a:ext cx="584835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2)</a:t>
            </a:r>
            <a:r>
              <a:rPr sz="3200" spc="-3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Main</a:t>
            </a:r>
            <a:r>
              <a:rPr sz="3200" spc="-2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function</a:t>
            </a:r>
            <a:r>
              <a:rPr sz="3200" spc="-2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of</a:t>
            </a:r>
            <a:r>
              <a:rPr sz="3200" spc="-2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spare</a:t>
            </a:r>
            <a:r>
              <a:rPr sz="3200" spc="-1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parts</a:t>
            </a:r>
            <a:r>
              <a:rPr sz="3200" spc="-10" dirty="0">
                <a:solidFill>
                  <a:schemeClr val="accent6">
                    <a:lumMod val="75000"/>
                  </a:schemeClr>
                </a:solidFill>
                <a:latin typeface="SimSun"/>
                <a:cs typeface="SimSun"/>
              </a:rPr>
              <a:t>：</a:t>
            </a:r>
            <a:endParaRPr sz="3200" dirty="0">
              <a:solidFill>
                <a:schemeClr val="accent6">
                  <a:lumMod val="75000"/>
                </a:schemeClr>
              </a:solidFill>
              <a:latin typeface="SimSun"/>
              <a:cs typeface="SimSu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pc="-25" dirty="0"/>
              <a:t>10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218220"/>
              </p:ext>
            </p:extLst>
          </p:nvPr>
        </p:nvGraphicFramePr>
        <p:xfrm>
          <a:off x="425450" y="2374900"/>
          <a:ext cx="6629401" cy="4810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8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78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38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NO.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Description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Function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pressure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gauge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when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device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working,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display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pressure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within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the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main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body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display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screen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entire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sterilization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process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under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real-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time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macro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monitoring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control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panel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mounting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display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panel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handle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rotating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open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door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sterilization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basket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loading</a:t>
                      </a:r>
                      <a:r>
                        <a:rPr sz="14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sterilization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items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5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universal</a:t>
                      </a:r>
                      <a:r>
                        <a:rPr sz="14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castor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support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equipment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equipment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can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moved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smooth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surface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clapboard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prevent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sterilization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items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from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splashed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water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below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1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heating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pipe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heating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water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sterilization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Power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switch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control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equipment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power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power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line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connect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device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power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supply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(yellow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ground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wire)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air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switch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main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power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switch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leakage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protection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exhaust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outlet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cold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air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steam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release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outlet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drain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ball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valve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drain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wastewater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from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chamber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after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sterilization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safety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valve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relief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valve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predetermined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operating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pressure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ensure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safety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door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cover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cover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door,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acts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insulation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protect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operator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gas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spring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easy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opening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8611" y="1007873"/>
            <a:ext cx="6214110" cy="60152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2.2</a:t>
            </a:r>
            <a:r>
              <a:rPr sz="3200" spc="-2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Introduction</a:t>
            </a:r>
            <a:r>
              <a:rPr sz="3200" spc="-1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of</a:t>
            </a:r>
            <a:r>
              <a:rPr sz="3200" spc="-2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safety</a:t>
            </a:r>
            <a:r>
              <a:rPr sz="3200" spc="-2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device</a:t>
            </a:r>
            <a:endParaRPr sz="3200" dirty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UTKBS-</a:t>
            </a:r>
            <a:r>
              <a:rPr sz="1400" dirty="0">
                <a:latin typeface="Times New Roman"/>
                <a:cs typeface="Times New Roman"/>
              </a:rPr>
              <a:t>50V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Vertical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Sterilizer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safety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device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provided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follows:</a:t>
            </a:r>
            <a:endParaRPr sz="1400" dirty="0">
              <a:latin typeface="Times New Roman"/>
              <a:cs typeface="Times New Roman"/>
            </a:endParaRPr>
          </a:p>
          <a:p>
            <a:pPr marL="12700" marR="5715" indent="207645">
              <a:lnSpc>
                <a:spcPts val="2300"/>
              </a:lnSpc>
              <a:spcBef>
                <a:spcPts val="210"/>
              </a:spcBef>
              <a:buAutoNum type="arabicParenR"/>
              <a:tabLst>
                <a:tab pos="220345" algn="l"/>
              </a:tabLst>
            </a:pPr>
            <a:r>
              <a:rPr sz="1400" dirty="0">
                <a:latin typeface="Times New Roman"/>
                <a:cs typeface="Times New Roman"/>
              </a:rPr>
              <a:t>Automatic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over-</a:t>
            </a:r>
            <a:r>
              <a:rPr sz="1400" dirty="0">
                <a:latin typeface="Times New Roman"/>
                <a:cs typeface="Times New Roman"/>
              </a:rPr>
              <a:t>temperature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protection: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Over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programmed</a:t>
            </a:r>
            <a:r>
              <a:rPr sz="1400" spc="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temperature,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3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system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will </a:t>
            </a:r>
            <a:r>
              <a:rPr sz="1400" spc="-10" dirty="0">
                <a:latin typeface="Times New Roman"/>
                <a:cs typeface="Times New Roman"/>
              </a:rPr>
              <a:t>automatically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cut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off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heating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power,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display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alarm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information.</a:t>
            </a:r>
            <a:endParaRPr sz="1400" dirty="0">
              <a:latin typeface="Times New Roman"/>
              <a:cs typeface="Times New Roman"/>
            </a:endParaRPr>
          </a:p>
          <a:p>
            <a:pPr marL="12700" marR="5715" indent="200025">
              <a:lnSpc>
                <a:spcPts val="2290"/>
              </a:lnSpc>
              <a:spcBef>
                <a:spcPts val="20"/>
              </a:spcBef>
              <a:buAutoNum type="arabicParenR"/>
              <a:tabLst>
                <a:tab pos="212725" algn="l"/>
              </a:tabLst>
            </a:pPr>
            <a:r>
              <a:rPr sz="1400" dirty="0">
                <a:latin typeface="Times New Roman"/>
                <a:cs typeface="Times New Roman"/>
              </a:rPr>
              <a:t>Alarm: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When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temperature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sterilization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chamber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higher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than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thermostat</a:t>
            </a:r>
            <a:r>
              <a:rPr sz="1400" spc="26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set </a:t>
            </a:r>
            <a:r>
              <a:rPr sz="1400" dirty="0">
                <a:latin typeface="Times New Roman"/>
                <a:cs typeface="Times New Roman"/>
              </a:rPr>
              <a:t>temperature,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thermostat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operate,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system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will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cut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off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heating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power</a:t>
            </a:r>
            <a:r>
              <a:rPr sz="1400" spc="2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(and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show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alarm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400" spc="-10" dirty="0">
                <a:latin typeface="Times New Roman"/>
                <a:cs typeface="Times New Roman"/>
              </a:rPr>
              <a:t>information).</a:t>
            </a:r>
            <a:endParaRPr sz="1400" dirty="0">
              <a:latin typeface="Times New Roman"/>
              <a:cs typeface="Times New Roman"/>
            </a:endParaRPr>
          </a:p>
          <a:p>
            <a:pPr marL="12700" marR="9525" indent="168275">
              <a:lnSpc>
                <a:spcPct val="159200"/>
              </a:lnSpc>
              <a:spcBef>
                <a:spcPts val="10"/>
              </a:spcBef>
              <a:buAutoNum type="arabicParenR" startAt="3"/>
              <a:tabLst>
                <a:tab pos="180975" algn="l"/>
              </a:tabLst>
            </a:pPr>
            <a:r>
              <a:rPr sz="1400" dirty="0">
                <a:latin typeface="Times New Roman"/>
                <a:cs typeface="Times New Roman"/>
              </a:rPr>
              <a:t>Automatic pressure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relief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safety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valve: Over setting pressure, the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safety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valve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opens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release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the </a:t>
            </a:r>
            <a:r>
              <a:rPr sz="1400" spc="-10" dirty="0">
                <a:latin typeface="Times New Roman"/>
                <a:cs typeface="Times New Roman"/>
              </a:rPr>
              <a:t>pressure.</a:t>
            </a:r>
            <a:endParaRPr sz="1400" dirty="0">
              <a:latin typeface="Times New Roman"/>
              <a:cs typeface="Times New Roman"/>
            </a:endParaRPr>
          </a:p>
          <a:p>
            <a:pPr marL="177165" indent="-164465">
              <a:lnSpc>
                <a:spcPct val="100000"/>
              </a:lnSpc>
              <a:spcBef>
                <a:spcPts val="865"/>
              </a:spcBef>
              <a:buAutoNum type="arabicParenR" startAt="3"/>
              <a:tabLst>
                <a:tab pos="177165" algn="l"/>
              </a:tabLst>
            </a:pPr>
            <a:r>
              <a:rPr sz="1400" dirty="0">
                <a:latin typeface="Times New Roman"/>
                <a:cs typeface="Times New Roman"/>
              </a:rPr>
              <a:t>Circuit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safety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devices: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AC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short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circuit</a:t>
            </a:r>
            <a:r>
              <a:rPr sz="1400" spc="-10" dirty="0">
                <a:latin typeface="Times New Roman"/>
                <a:cs typeface="Times New Roman"/>
              </a:rPr>
              <a:t> protection.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3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2.3</a:t>
            </a:r>
            <a:r>
              <a:rPr sz="1400" spc="-10" dirty="0">
                <a:latin typeface="Times New Roman"/>
                <a:cs typeface="Times New Roman"/>
              </a:rPr>
              <a:t> Specifications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60100"/>
              </a:lnSpc>
            </a:pPr>
            <a:r>
              <a:rPr sz="1400" dirty="0">
                <a:latin typeface="Times New Roman"/>
                <a:cs typeface="Times New Roman"/>
              </a:rPr>
              <a:t>Suitable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sterilization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temperature-</a:t>
            </a:r>
            <a:r>
              <a:rPr sz="1400" dirty="0">
                <a:latin typeface="Times New Roman"/>
                <a:cs typeface="Times New Roman"/>
              </a:rPr>
              <a:t>proof,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pressure-</a:t>
            </a:r>
            <a:r>
              <a:rPr sz="1400" dirty="0">
                <a:latin typeface="Times New Roman"/>
                <a:cs typeface="Times New Roman"/>
              </a:rPr>
              <a:t>proof,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humidity-</a:t>
            </a:r>
            <a:r>
              <a:rPr sz="1400" dirty="0">
                <a:latin typeface="Times New Roman"/>
                <a:cs typeface="Times New Roman"/>
              </a:rPr>
              <a:t>proof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medical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equipment, </a:t>
            </a:r>
            <a:r>
              <a:rPr sz="1400" dirty="0">
                <a:latin typeface="Times New Roman"/>
                <a:cs typeface="Times New Roman"/>
              </a:rPr>
              <a:t>medical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dressing</a:t>
            </a:r>
            <a:r>
              <a:rPr sz="1400" spc="2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kits,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glassware,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rubber,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liquid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other</a:t>
            </a:r>
            <a:r>
              <a:rPr sz="1400" spc="2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items,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can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also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used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sterilize </a:t>
            </a:r>
            <a:r>
              <a:rPr sz="1400" dirty="0">
                <a:latin typeface="Times New Roman"/>
                <a:cs typeface="Times New Roman"/>
              </a:rPr>
              <a:t>laboratory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medium.</a:t>
            </a:r>
            <a:endParaRPr sz="14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850"/>
              </a:spcBef>
            </a:pPr>
            <a:r>
              <a:rPr sz="1400" dirty="0">
                <a:latin typeface="Times New Roman"/>
                <a:cs typeface="Times New Roman"/>
              </a:rPr>
              <a:t>Seven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sterilizer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sterilization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procedures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follows: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pc="-25" dirty="0"/>
              <a:t>11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354316"/>
              </p:ext>
            </p:extLst>
          </p:nvPr>
        </p:nvGraphicFramePr>
        <p:xfrm>
          <a:off x="9968" y="7175500"/>
          <a:ext cx="7556499" cy="31800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4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2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9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0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04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47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759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11176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Procedure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type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809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Pulse</a:t>
                      </a:r>
                      <a:r>
                        <a:rPr lang="en-IN"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lang="en-IN" sz="1400" spc="-10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400" spc="-10" dirty="0" err="1">
                          <a:latin typeface="Times New Roman"/>
                          <a:cs typeface="Times New Roman"/>
                        </a:rPr>
                        <a:t>haust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times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Pulse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start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temperature℃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Pulse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end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temperature℃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9870" marR="118110" indent="-1066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pc="-10" dirty="0" err="1">
                          <a:latin typeface="Times New Roman"/>
                          <a:cs typeface="Times New Roman"/>
                        </a:rPr>
                        <a:t>Sterilizat</a:t>
                      </a:r>
                      <a:r>
                        <a:rPr lang="en-IN" sz="1400" spc="-10" dirty="0" err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on temp℃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 marR="123189" indent="406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Sterilization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time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set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(min)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Soaking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time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975">
                <a:tc>
                  <a:txBody>
                    <a:bodyPr/>
                    <a:lstStyle/>
                    <a:p>
                      <a:pPr marL="90805" marR="40894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1#bare equipment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16827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22479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sterilization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temperature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2.5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31178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Pulse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start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temperature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23304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134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44069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412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2#instrument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set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16827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22479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sterilization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temperature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2.5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311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Pulse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start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temperature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23304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134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44069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3#rubber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168275" algn="r">
                        <a:lnSpc>
                          <a:spcPct val="100000"/>
                        </a:lnSpc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sterilization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Pulse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start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233045" algn="r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121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63525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25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755577"/>
              </p:ext>
            </p:extLst>
          </p:nvPr>
        </p:nvGraphicFramePr>
        <p:xfrm>
          <a:off x="120650" y="177609"/>
          <a:ext cx="7315200" cy="7623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7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6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29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79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13335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temperature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2.5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22034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temperature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4#dressing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16827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22479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sterilization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temperature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2.5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311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Pulse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start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temperature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23304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134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635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5#liquid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type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168275" algn="r">
                        <a:lnSpc>
                          <a:spcPct val="100000"/>
                        </a:lnSpc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166370" algn="ctr">
                        <a:lnSpc>
                          <a:spcPct val="100000"/>
                        </a:lnSpc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—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167005" algn="ctr">
                        <a:lnSpc>
                          <a:spcPct val="100000"/>
                        </a:lnSpc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—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233045" algn="r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121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63525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413384" algn="r">
                        <a:lnSpc>
                          <a:spcPct val="100000"/>
                        </a:lnSpc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340">
                <a:tc>
                  <a:txBody>
                    <a:bodyPr/>
                    <a:lstStyle/>
                    <a:p>
                      <a:pPr marL="90805" marR="17018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6# solid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kind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custom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0-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22479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sterilization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temperature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2.5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31178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Pulse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start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temperature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 marR="30543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105~136 (134)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(0-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999)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8975">
                <a:tc>
                  <a:txBody>
                    <a:bodyPr/>
                    <a:lstStyle/>
                    <a:p>
                      <a:pPr marL="90805" marR="13335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7#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liquid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type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custom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16827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1663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—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 marR="30543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105~136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134 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(0-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999)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413384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90805" marR="208279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Blow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off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valve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close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set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91440" marR="415290" indent="3048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local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atmospheric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pressure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2℃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(default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98℃);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set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range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(80-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110℃)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 marL="90805" marR="1187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Description: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a.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fixed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procedure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can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be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set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except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fixed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parameters;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drainage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process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during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limited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time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minutes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100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℃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were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first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starting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time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drying.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0805" marR="1397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b.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liquid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procedure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drain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when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cool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105-110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70" dirty="0">
                          <a:latin typeface="Times New Roman"/>
                          <a:cs typeface="Times New Roman"/>
                        </a:rPr>
                        <a:t>°C,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when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cooled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to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0805" marR="2806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80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65" dirty="0">
                          <a:latin typeface="Times New Roman"/>
                          <a:cs typeface="Times New Roman"/>
                        </a:rPr>
                        <a:t>°C,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suggesting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sterilization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complete,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open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door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4205">
                <a:tc>
                  <a:txBody>
                    <a:bodyPr/>
                    <a:lstStyle/>
                    <a:p>
                      <a:pPr marL="90805" marR="32956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Drainage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selection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set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91440" marR="14351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After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completion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sterilization,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drainage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(Off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On)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can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set;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drain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temperature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(default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cooled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105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℃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when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drainage),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setting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range: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solid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custom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(105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~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134</a:t>
                      </a:r>
                      <a:r>
                        <a:rPr sz="1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℃);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liquid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custom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(105-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110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°C)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8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263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Note</a:t>
                      </a:r>
                      <a:r>
                        <a:rPr sz="1400" spc="-10" dirty="0">
                          <a:latin typeface="SimSun"/>
                          <a:cs typeface="SimSun"/>
                        </a:rPr>
                        <a:t>：</a:t>
                      </a:r>
                      <a:endParaRPr sz="1400">
                        <a:latin typeface="SimSun"/>
                        <a:cs typeface="SimSu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4781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Steam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exhaust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drainage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limit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temperature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not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higher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than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upper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sterilization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temperature.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89723" y="7964259"/>
            <a:ext cx="6191885" cy="25515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service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life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equipment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design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five</a:t>
            </a:r>
            <a:r>
              <a:rPr sz="1400" spc="-10" dirty="0">
                <a:latin typeface="Times New Roman"/>
                <a:cs typeface="Times New Roman"/>
              </a:rPr>
              <a:t> years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945515">
              <a:lnSpc>
                <a:spcPct val="100000"/>
              </a:lnSpc>
            </a:pPr>
            <a:r>
              <a:rPr sz="1400" b="1" spc="-10" dirty="0">
                <a:latin typeface="Times New Roman"/>
                <a:cs typeface="Times New Roman"/>
              </a:rPr>
              <a:t>Notes</a:t>
            </a:r>
            <a:endParaRPr sz="1400" dirty="0">
              <a:latin typeface="Times New Roman"/>
              <a:cs typeface="Times New Roman"/>
            </a:endParaRPr>
          </a:p>
          <a:p>
            <a:pPr marL="12700" marR="5080">
              <a:lnSpc>
                <a:spcPct val="108400"/>
              </a:lnSpc>
              <a:spcBef>
                <a:spcPts val="315"/>
              </a:spcBef>
            </a:pPr>
            <a:r>
              <a:rPr sz="1400" dirty="0">
                <a:latin typeface="Times New Roman"/>
                <a:cs typeface="Times New Roman"/>
              </a:rPr>
              <a:t>Sterilizer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should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strictly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follow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steps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described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instruction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manual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operations.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If </a:t>
            </a:r>
            <a:r>
              <a:rPr sz="1400" dirty="0">
                <a:latin typeface="Times New Roman"/>
                <a:cs typeface="Times New Roman"/>
              </a:rPr>
              <a:t>sterilization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not</a:t>
            </a:r>
            <a:r>
              <a:rPr sz="1400" spc="-10" dirty="0">
                <a:latin typeface="Times New Roman"/>
                <a:cs typeface="Times New Roman"/>
              </a:rPr>
              <a:t> functioning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properly,</a:t>
            </a:r>
            <a:r>
              <a:rPr sz="1400" dirty="0">
                <a:latin typeface="Times New Roman"/>
                <a:cs typeface="Times New Roman"/>
              </a:rPr>
              <a:t> you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may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want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consult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this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manual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fault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analysis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table</a:t>
            </a:r>
            <a:r>
              <a:rPr sz="1400" spc="-25" dirty="0">
                <a:latin typeface="Times New Roman"/>
                <a:cs typeface="Times New Roman"/>
              </a:rPr>
              <a:t> to </a:t>
            </a:r>
            <a:r>
              <a:rPr sz="1400" dirty="0">
                <a:latin typeface="Times New Roman"/>
                <a:cs typeface="Times New Roman"/>
              </a:rPr>
              <a:t>see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whether you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can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do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0" dirty="0">
                <a:latin typeface="Times New Roman"/>
                <a:cs typeface="Times New Roman"/>
              </a:rPr>
              <a:t> self-</a:t>
            </a:r>
            <a:r>
              <a:rPr sz="1400" dirty="0">
                <a:latin typeface="Times New Roman"/>
                <a:cs typeface="Times New Roman"/>
              </a:rPr>
              <a:t>exclusion,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if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not you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should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immediately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provide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feedback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our </a:t>
            </a:r>
            <a:r>
              <a:rPr sz="1400" dirty="0">
                <a:latin typeface="Times New Roman"/>
                <a:cs typeface="Times New Roman"/>
              </a:rPr>
              <a:t>service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department.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If you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provide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detailed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description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sterilization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failure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potential </a:t>
            </a:r>
            <a:r>
              <a:rPr sz="1400" dirty="0">
                <a:latin typeface="Times New Roman"/>
                <a:cs typeface="Times New Roman"/>
              </a:rPr>
              <a:t>required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replacement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model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number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replaced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parts,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company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would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deeply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grateful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your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support.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892" y="8394700"/>
            <a:ext cx="495300" cy="3810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pc="-25" dirty="0"/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6850" y="927100"/>
            <a:ext cx="7359650" cy="97696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9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Operating</a:t>
            </a:r>
            <a:r>
              <a:rPr sz="3200" b="1" spc="254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b="1" spc="9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procedures</a:t>
            </a:r>
            <a:r>
              <a:rPr sz="3200" b="1" spc="254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b="1" spc="5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of</a:t>
            </a:r>
            <a:r>
              <a:rPr sz="3200" b="1" spc="16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b="1" spc="9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Autoclave</a:t>
            </a:r>
            <a:r>
              <a:rPr sz="3200" b="1" spc="254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b="1" spc="8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Sterilizer</a:t>
            </a:r>
            <a:endParaRPr sz="3200" dirty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9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298450" lvl="1" indent="-285750">
              <a:lnSpc>
                <a:spcPct val="100000"/>
              </a:lnSpc>
              <a:buAutoNum type="arabicPeriod"/>
              <a:tabLst>
                <a:tab pos="298450" algn="l"/>
              </a:tabLst>
            </a:pPr>
            <a:r>
              <a:rPr sz="1400" dirty="0">
                <a:latin typeface="Times New Roman"/>
                <a:cs typeface="Times New Roman"/>
              </a:rPr>
              <a:t>Preparation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before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Sterilization</a:t>
            </a:r>
            <a:endParaRPr sz="14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905"/>
              </a:spcBef>
              <a:buFont typeface="Times New Roman"/>
              <a:buAutoNum type="arabicPeriod"/>
            </a:pPr>
            <a:endParaRPr sz="1400" dirty="0">
              <a:latin typeface="Times New Roman"/>
              <a:cs typeface="Times New Roman"/>
            </a:endParaRPr>
          </a:p>
          <a:p>
            <a:pPr marL="441325" lvl="2" indent="-428625">
              <a:lnSpc>
                <a:spcPct val="100000"/>
              </a:lnSpc>
              <a:buAutoNum type="arabicPeriod"/>
              <a:tabLst>
                <a:tab pos="441325" algn="l"/>
              </a:tabLst>
            </a:pPr>
            <a:r>
              <a:rPr sz="1400" dirty="0">
                <a:latin typeface="Times New Roman"/>
                <a:cs typeface="Times New Roman"/>
              </a:rPr>
              <a:t>Preparation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instruments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containers.</a:t>
            </a:r>
            <a:endParaRPr sz="1400" dirty="0">
              <a:latin typeface="Times New Roman"/>
              <a:cs typeface="Times New Roman"/>
            </a:endParaRPr>
          </a:p>
          <a:p>
            <a:pPr marL="12700" marR="107314">
              <a:lnSpc>
                <a:spcPct val="135400"/>
              </a:lnSpc>
              <a:spcBef>
                <a:spcPts val="1710"/>
              </a:spcBef>
            </a:pPr>
            <a:r>
              <a:rPr sz="1400" dirty="0">
                <a:latin typeface="Times New Roman"/>
                <a:cs typeface="Times New Roman"/>
              </a:rPr>
              <a:t>Please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clean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instruments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containers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first,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case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residuals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instruments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would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harm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Autoclave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Sterilize.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example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blood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other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impurities.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45" dirty="0">
                <a:latin typeface="Times New Roman"/>
                <a:cs typeface="Times New Roman"/>
              </a:rPr>
              <a:t>We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have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developed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specific </a:t>
            </a:r>
            <a:r>
              <a:rPr sz="1400" dirty="0">
                <a:latin typeface="Times New Roman"/>
                <a:cs typeface="Times New Roman"/>
              </a:rPr>
              <a:t>cleaning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solution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your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reference:</a:t>
            </a:r>
            <a:endParaRPr sz="1400" dirty="0">
              <a:latin typeface="Times New Roman"/>
              <a:cs typeface="Times New Roman"/>
            </a:endParaRPr>
          </a:p>
          <a:p>
            <a:pPr marL="12700" marR="427355" indent="160655">
              <a:lnSpc>
                <a:spcPct val="135000"/>
              </a:lnSpc>
              <a:spcBef>
                <a:spcPts val="15"/>
              </a:spcBef>
              <a:buAutoNum type="arabicParenR"/>
              <a:tabLst>
                <a:tab pos="173355" algn="l"/>
              </a:tabLst>
            </a:pPr>
            <a:r>
              <a:rPr sz="1400" spc="-45" dirty="0">
                <a:latin typeface="Times New Roman"/>
                <a:cs typeface="Times New Roman"/>
              </a:rPr>
              <a:t>We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recommend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you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use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washing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machines,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cleaning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agents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distilled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water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clean </a:t>
            </a:r>
            <a:r>
              <a:rPr sz="1400" dirty="0">
                <a:latin typeface="Times New Roman"/>
                <a:cs typeface="Times New Roman"/>
              </a:rPr>
              <a:t>instruments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before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sterilization.</a:t>
            </a:r>
            <a:endParaRPr sz="1400" dirty="0">
              <a:latin typeface="Times New Roman"/>
              <a:cs typeface="Times New Roman"/>
            </a:endParaRPr>
          </a:p>
          <a:p>
            <a:pPr marL="173355" indent="-160655">
              <a:lnSpc>
                <a:spcPct val="100000"/>
              </a:lnSpc>
              <a:spcBef>
                <a:spcPts val="515"/>
              </a:spcBef>
              <a:buAutoNum type="arabicParenR"/>
              <a:tabLst>
                <a:tab pos="173355" algn="l"/>
              </a:tabLst>
            </a:pPr>
            <a:r>
              <a:rPr sz="1400" dirty="0">
                <a:latin typeface="Times New Roman"/>
                <a:cs typeface="Times New Roman"/>
              </a:rPr>
              <a:t>Then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wash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again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make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sure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clean.</a:t>
            </a:r>
            <a:endParaRPr sz="1400" dirty="0">
              <a:latin typeface="Times New Roman"/>
              <a:cs typeface="Times New Roman"/>
            </a:endParaRPr>
          </a:p>
          <a:p>
            <a:pPr marL="173355" indent="-160655">
              <a:lnSpc>
                <a:spcPct val="100000"/>
              </a:lnSpc>
              <a:spcBef>
                <a:spcPts val="505"/>
              </a:spcBef>
              <a:buAutoNum type="arabicParenR"/>
              <a:tabLst>
                <a:tab pos="173355" algn="l"/>
              </a:tabLst>
            </a:pPr>
            <a:r>
              <a:rPr sz="1400" dirty="0">
                <a:latin typeface="Times New Roman"/>
                <a:cs typeface="Times New Roman"/>
              </a:rPr>
              <a:t>When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you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put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instruments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into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basket,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please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put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different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type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instruments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into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different</a:t>
            </a:r>
            <a:endParaRPr sz="1400" dirty="0">
              <a:latin typeface="Times New Roman"/>
              <a:cs typeface="Times New Roman"/>
            </a:endParaRPr>
          </a:p>
          <a:p>
            <a:pPr marL="12700" marR="165100">
              <a:lnSpc>
                <a:spcPct val="135400"/>
              </a:lnSpc>
              <a:spcBef>
                <a:spcPts val="5"/>
              </a:spcBef>
            </a:pPr>
            <a:r>
              <a:rPr sz="1400" dirty="0">
                <a:latin typeface="Times New Roman"/>
                <a:cs typeface="Times New Roman"/>
              </a:rPr>
              <a:t>baskets.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E.g.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Stainless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steel,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carbon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steel.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please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leave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adequate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space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between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instruments.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If </a:t>
            </a:r>
            <a:r>
              <a:rPr sz="1400" dirty="0">
                <a:latin typeface="Times New Roman"/>
                <a:cs typeface="Times New Roman"/>
              </a:rPr>
              <a:t>put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carbon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steel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equipment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into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basket,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please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put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several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layers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paper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paper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kapok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inside </a:t>
            </a:r>
            <a:r>
              <a:rPr sz="1400" dirty="0">
                <a:latin typeface="Times New Roman"/>
                <a:cs typeface="Times New Roman"/>
              </a:rPr>
              <a:t>basket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avoid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direct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contact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between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carbon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steel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stainless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steel.</a:t>
            </a:r>
            <a:endParaRPr sz="1400" dirty="0">
              <a:latin typeface="Times New Roman"/>
              <a:cs typeface="Times New Roman"/>
            </a:endParaRPr>
          </a:p>
          <a:p>
            <a:pPr marL="12700" marR="552450" indent="160655">
              <a:lnSpc>
                <a:spcPts val="1960"/>
              </a:lnSpc>
              <a:spcBef>
                <a:spcPts val="135"/>
              </a:spcBef>
              <a:buAutoNum type="arabicParenR" startAt="4"/>
              <a:tabLst>
                <a:tab pos="173355" algn="l"/>
              </a:tabLst>
            </a:pPr>
            <a:r>
              <a:rPr sz="1400" spc="-20" dirty="0">
                <a:latin typeface="Times New Roman"/>
                <a:cs typeface="Times New Roman"/>
              </a:rPr>
              <a:t>Test </a:t>
            </a:r>
            <a:r>
              <a:rPr sz="1400" dirty="0">
                <a:latin typeface="Times New Roman"/>
                <a:cs typeface="Times New Roman"/>
              </a:rPr>
              <a:t>tubes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bottles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should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placed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opening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vertically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downward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facilitate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replacement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cold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air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entrance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saturated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steam.</a:t>
            </a:r>
            <a:endParaRPr sz="1400" dirty="0">
              <a:latin typeface="Times New Roman"/>
              <a:cs typeface="Times New Roman"/>
            </a:endParaRPr>
          </a:p>
          <a:p>
            <a:pPr marL="176530" indent="-163830">
              <a:lnSpc>
                <a:spcPct val="100000"/>
              </a:lnSpc>
              <a:spcBef>
                <a:spcPts val="350"/>
              </a:spcBef>
              <a:buAutoNum type="arabicParenR" startAt="4"/>
              <a:tabLst>
                <a:tab pos="176530" algn="l"/>
              </a:tabLst>
            </a:pPr>
            <a:r>
              <a:rPr sz="1400" dirty="0">
                <a:latin typeface="Times New Roman"/>
                <a:cs typeface="Times New Roman"/>
              </a:rPr>
              <a:t>Place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sterilization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indicator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card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each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basket</a:t>
            </a:r>
            <a:endParaRPr sz="1400" dirty="0">
              <a:latin typeface="Times New Roman"/>
              <a:cs typeface="Times New Roman"/>
            </a:endParaRPr>
          </a:p>
          <a:p>
            <a:pPr marL="176530" indent="-163830">
              <a:lnSpc>
                <a:spcPct val="100000"/>
              </a:lnSpc>
              <a:spcBef>
                <a:spcPts val="515"/>
              </a:spcBef>
              <a:buAutoNum type="arabicParenR" startAt="4"/>
              <a:tabLst>
                <a:tab pos="176530" algn="l"/>
              </a:tabLst>
            </a:pPr>
            <a:r>
              <a:rPr sz="1400" dirty="0">
                <a:latin typeface="Times New Roman"/>
                <a:cs typeface="Times New Roman"/>
              </a:rPr>
              <a:t>Once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month,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put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spore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creatures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detection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indicator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load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detect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sterilization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effect</a:t>
            </a:r>
            <a:endParaRPr sz="1400" dirty="0">
              <a:latin typeface="Times New Roman"/>
              <a:cs typeface="Times New Roman"/>
            </a:endParaRPr>
          </a:p>
          <a:p>
            <a:pPr marL="173355" indent="-160655">
              <a:lnSpc>
                <a:spcPct val="100000"/>
              </a:lnSpc>
              <a:spcBef>
                <a:spcPts val="505"/>
              </a:spcBef>
              <a:buAutoNum type="arabicParenR" startAt="4"/>
              <a:tabLst>
                <a:tab pos="173355" algn="l"/>
              </a:tabLst>
            </a:pP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basket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allowed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overload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(max.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12kg),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otherwise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sterilization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will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inadequate.</a:t>
            </a:r>
            <a:endParaRPr sz="1400" dirty="0">
              <a:latin typeface="Times New Roman"/>
              <a:cs typeface="Times New Roman"/>
            </a:endParaRPr>
          </a:p>
          <a:p>
            <a:pPr marL="12700" marR="561340" indent="160655">
              <a:lnSpc>
                <a:spcPct val="135000"/>
              </a:lnSpc>
              <a:spcBef>
                <a:spcPts val="15"/>
              </a:spcBef>
              <a:buAutoNum type="arabicParenR" startAt="4"/>
              <a:tabLst>
                <a:tab pos="173355" algn="l"/>
              </a:tabLst>
            </a:pP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instruments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need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sterilized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should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wrapped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packaging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material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good </a:t>
            </a:r>
            <a:r>
              <a:rPr sz="1400" spc="-10" dirty="0">
                <a:latin typeface="Times New Roman"/>
                <a:cs typeface="Times New Roman"/>
              </a:rPr>
              <a:t>permeability.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E.g.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Sterilization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bags,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sterilization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paper,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muslin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etc.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2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441959" lvl="2" indent="-429259">
              <a:lnSpc>
                <a:spcPct val="100000"/>
              </a:lnSpc>
              <a:buAutoNum type="arabicPeriod" startAt="2"/>
              <a:tabLst>
                <a:tab pos="441959" algn="l"/>
              </a:tabLst>
            </a:pPr>
            <a:r>
              <a:rPr sz="1400" dirty="0">
                <a:latin typeface="Times New Roman"/>
                <a:cs typeface="Times New Roman"/>
              </a:rPr>
              <a:t>Preparation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rubber</a:t>
            </a:r>
            <a:r>
              <a:rPr sz="1400" spc="-20" dirty="0">
                <a:latin typeface="Times New Roman"/>
                <a:cs typeface="Times New Roman"/>
              </a:rPr>
              <a:t> tube</a:t>
            </a:r>
            <a:endParaRPr sz="1400" dirty="0">
              <a:latin typeface="Times New Roman"/>
              <a:cs typeface="Times New Roman"/>
            </a:endParaRPr>
          </a:p>
          <a:p>
            <a:pPr marL="12700" marR="53340">
              <a:lnSpc>
                <a:spcPct val="135800"/>
              </a:lnSpc>
              <a:spcBef>
                <a:spcPts val="1705"/>
              </a:spcBef>
            </a:pPr>
            <a:r>
              <a:rPr sz="1400" dirty="0">
                <a:latin typeface="Times New Roman"/>
                <a:cs typeface="Times New Roman"/>
              </a:rPr>
              <a:t>Please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wash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rubber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tube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warm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water,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place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clean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sterile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tray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while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ensuring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tube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hollow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pipe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two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openings,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sharp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turn,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twist,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kink</a:t>
            </a:r>
            <a:r>
              <a:rPr sz="1400" spc="-20" dirty="0">
                <a:latin typeface="Times New Roman"/>
                <a:cs typeface="Times New Roman"/>
              </a:rPr>
              <a:t> etc.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19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441959" lvl="2" indent="-429259">
              <a:lnSpc>
                <a:spcPct val="100000"/>
              </a:lnSpc>
              <a:buAutoNum type="arabicPeriod" startAt="3"/>
              <a:tabLst>
                <a:tab pos="441959" algn="l"/>
              </a:tabLst>
            </a:pPr>
            <a:r>
              <a:rPr sz="1400" dirty="0">
                <a:latin typeface="Times New Roman"/>
                <a:cs typeface="Times New Roman"/>
              </a:rPr>
              <a:t>Preparation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dressing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bag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12700" marR="374650">
              <a:lnSpc>
                <a:spcPct val="135000"/>
              </a:lnSpc>
              <a:spcBef>
                <a:spcPts val="5"/>
              </a:spcBef>
            </a:pPr>
            <a:r>
              <a:rPr sz="1400" dirty="0">
                <a:latin typeface="Times New Roman"/>
                <a:cs typeface="Times New Roman"/>
              </a:rPr>
              <a:t>Put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dressing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bags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tray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vertically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avoid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connection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inner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wall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autoclave sterilizer.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pc="-25" dirty="0"/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1043685"/>
            <a:ext cx="6214110" cy="35696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3.1.4</a:t>
            </a:r>
            <a:r>
              <a:rPr sz="3200" spc="-1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Preparation</a:t>
            </a:r>
            <a:r>
              <a:rPr sz="3200" spc="-1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of</a:t>
            </a:r>
            <a:r>
              <a:rPr sz="3200" spc="-2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Medium</a:t>
            </a:r>
            <a:endParaRPr sz="3200" dirty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12700" marR="520700">
              <a:lnSpc>
                <a:spcPct val="135800"/>
              </a:lnSpc>
              <a:spcBef>
                <a:spcPts val="1705"/>
              </a:spcBef>
            </a:pPr>
            <a:r>
              <a:rPr sz="1400" dirty="0">
                <a:latin typeface="Times New Roman"/>
                <a:cs typeface="Times New Roman"/>
              </a:rPr>
              <a:t>Only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medium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basket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allowed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use,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load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cannot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exceed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2/3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volume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avoid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overflow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medium.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1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298450" lvl="1" indent="-285750">
              <a:lnSpc>
                <a:spcPct val="100000"/>
              </a:lnSpc>
              <a:buAutoNum type="arabicPeriod" startAt="2"/>
              <a:tabLst>
                <a:tab pos="298450" algn="l"/>
              </a:tabLst>
            </a:pPr>
            <a:r>
              <a:rPr sz="1400" dirty="0">
                <a:latin typeface="Times New Roman"/>
                <a:cs typeface="Times New Roman"/>
              </a:rPr>
              <a:t>Operation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Device</a:t>
            </a:r>
            <a:endParaRPr sz="14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900"/>
              </a:spcBef>
              <a:buFont typeface="Times New Roman"/>
              <a:buAutoNum type="arabicPeriod" startAt="2"/>
            </a:pPr>
            <a:endParaRPr sz="1400" dirty="0">
              <a:latin typeface="Times New Roman"/>
              <a:cs typeface="Times New Roman"/>
            </a:endParaRPr>
          </a:p>
          <a:p>
            <a:pPr marL="441959" lvl="2" indent="-429259">
              <a:lnSpc>
                <a:spcPct val="100000"/>
              </a:lnSpc>
              <a:buAutoNum type="arabicPeriod"/>
              <a:tabLst>
                <a:tab pos="441959" algn="l"/>
              </a:tabLst>
            </a:pPr>
            <a:r>
              <a:rPr sz="1400" dirty="0">
                <a:latin typeface="Times New Roman"/>
                <a:cs typeface="Times New Roman"/>
              </a:rPr>
              <a:t>Introduction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user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interface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35100"/>
              </a:lnSpc>
            </a:pPr>
            <a:r>
              <a:rPr sz="1400" dirty="0">
                <a:latin typeface="Times New Roman"/>
                <a:cs typeface="Times New Roman"/>
              </a:rPr>
              <a:t>Five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keys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include</a:t>
            </a:r>
            <a:r>
              <a:rPr sz="1400" spc="5" dirty="0">
                <a:latin typeface="Times New Roman"/>
                <a:cs typeface="Times New Roman"/>
              </a:rPr>
              <a:t> “</a:t>
            </a:r>
            <a:r>
              <a:rPr sz="1400" spc="-10" dirty="0">
                <a:latin typeface="Times New Roman"/>
                <a:cs typeface="Times New Roman"/>
              </a:rPr>
              <a:t>Temperature”</a:t>
            </a:r>
            <a:r>
              <a:rPr sz="1400" dirty="0">
                <a:latin typeface="Times New Roman"/>
                <a:cs typeface="Times New Roman"/>
              </a:rPr>
              <a:t>, “</a:t>
            </a:r>
            <a:r>
              <a:rPr sz="1400" spc="-10" dirty="0">
                <a:latin typeface="Times New Roman"/>
                <a:cs typeface="Times New Roman"/>
              </a:rPr>
              <a:t>Time”,“▲”</a:t>
            </a:r>
            <a:r>
              <a:rPr sz="1400" dirty="0">
                <a:latin typeface="SimSun"/>
                <a:cs typeface="SimSun"/>
              </a:rPr>
              <a:t>、</a:t>
            </a:r>
            <a:r>
              <a:rPr sz="1400" dirty="0">
                <a:latin typeface="Times New Roman"/>
                <a:cs typeface="Times New Roman"/>
              </a:rPr>
              <a:t>“▼” “On/off</a:t>
            </a:r>
            <a:r>
              <a:rPr sz="1400" spc="5" dirty="0">
                <a:latin typeface="Times New Roman"/>
                <a:cs typeface="Times New Roman"/>
              </a:rPr>
              <a:t>”. </a:t>
            </a:r>
            <a:r>
              <a:rPr sz="1400" dirty="0">
                <a:latin typeface="Times New Roman"/>
                <a:cs typeface="Times New Roman"/>
              </a:rPr>
              <a:t>Six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status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indicator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lamps:</a:t>
            </a:r>
            <a:r>
              <a:rPr sz="1400" spc="5" dirty="0">
                <a:latin typeface="Times New Roman"/>
                <a:cs typeface="Times New Roman"/>
              </a:rPr>
              <a:t> "</a:t>
            </a:r>
            <a:r>
              <a:rPr sz="1400" spc="-10" dirty="0">
                <a:latin typeface="Times New Roman"/>
                <a:cs typeface="Times New Roman"/>
              </a:rPr>
              <a:t>water", </a:t>
            </a:r>
            <a:r>
              <a:rPr sz="1400" dirty="0">
                <a:latin typeface="Times New Roman"/>
                <a:cs typeface="Times New Roman"/>
              </a:rPr>
              <a:t>"warm</a:t>
            </a:r>
            <a:r>
              <a:rPr sz="1400" spc="50" dirty="0">
                <a:latin typeface="Times New Roman"/>
                <a:cs typeface="Times New Roman"/>
              </a:rPr>
              <a:t>", "</a:t>
            </a:r>
            <a:r>
              <a:rPr sz="1400" dirty="0">
                <a:latin typeface="Times New Roman"/>
                <a:cs typeface="Times New Roman"/>
              </a:rPr>
              <a:t>sterilization</a:t>
            </a:r>
            <a:r>
              <a:rPr sz="1400" spc="45" dirty="0">
                <a:latin typeface="Times New Roman"/>
                <a:cs typeface="Times New Roman"/>
              </a:rPr>
              <a:t>", "</a:t>
            </a:r>
            <a:r>
              <a:rPr sz="1400" dirty="0">
                <a:latin typeface="Times New Roman"/>
                <a:cs typeface="Times New Roman"/>
              </a:rPr>
              <a:t>exhaust</a:t>
            </a:r>
            <a:r>
              <a:rPr sz="1400" spc="50" dirty="0">
                <a:latin typeface="Times New Roman"/>
                <a:cs typeface="Times New Roman"/>
              </a:rPr>
              <a:t>", "</a:t>
            </a:r>
            <a:r>
              <a:rPr sz="1400" dirty="0">
                <a:latin typeface="Times New Roman"/>
                <a:cs typeface="Times New Roman"/>
              </a:rPr>
              <a:t>complete</a:t>
            </a:r>
            <a:r>
              <a:rPr sz="1400" spc="70" dirty="0">
                <a:latin typeface="Times New Roman"/>
                <a:cs typeface="Times New Roman"/>
              </a:rPr>
              <a:t>", </a:t>
            </a:r>
            <a:r>
              <a:rPr sz="1400" dirty="0">
                <a:latin typeface="Times New Roman"/>
                <a:cs typeface="Times New Roman"/>
              </a:rPr>
              <a:t>"alarm</a:t>
            </a:r>
            <a:r>
              <a:rPr sz="1400" spc="100" dirty="0">
                <a:latin typeface="Times New Roman"/>
                <a:cs typeface="Times New Roman"/>
              </a:rPr>
              <a:t> "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95" dirty="0">
                <a:latin typeface="Times New Roman"/>
                <a:cs typeface="Times New Roman"/>
              </a:rPr>
              <a:t>" </a:t>
            </a:r>
            <a:r>
              <a:rPr sz="1400" dirty="0">
                <a:latin typeface="Times New Roman"/>
                <a:cs typeface="Times New Roman"/>
              </a:rPr>
              <a:t>temperature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display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window</a:t>
            </a:r>
            <a:r>
              <a:rPr sz="1400" spc="30" dirty="0">
                <a:latin typeface="Times New Roman"/>
                <a:cs typeface="Times New Roman"/>
              </a:rPr>
              <a:t> ","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time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display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window</a:t>
            </a:r>
            <a:r>
              <a:rPr sz="1400" spc="-35" dirty="0">
                <a:latin typeface="Times New Roman"/>
                <a:cs typeface="Times New Roman"/>
              </a:rPr>
              <a:t> "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94659" y="7722488"/>
            <a:ext cx="571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Picture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4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CE56EFE-A7C3-D0E9-1A7E-466B172FD14F}"/>
              </a:ext>
            </a:extLst>
          </p:cNvPr>
          <p:cNvGrpSpPr/>
          <p:nvPr/>
        </p:nvGrpSpPr>
        <p:grpSpPr>
          <a:xfrm>
            <a:off x="2111884" y="5210429"/>
            <a:ext cx="2140585" cy="2439288"/>
            <a:chOff x="2042733" y="5260974"/>
            <a:chExt cx="2140585" cy="2439288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62391" y="5510148"/>
              <a:ext cx="953135" cy="219011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042733" y="5260974"/>
              <a:ext cx="2140585" cy="2006600"/>
            </a:xfrm>
            <a:custGeom>
              <a:avLst/>
              <a:gdLst/>
              <a:ahLst/>
              <a:cxnLst/>
              <a:rect l="l" t="t" r="r" b="b"/>
              <a:pathLst>
                <a:path w="2140585" h="2006600">
                  <a:moveTo>
                    <a:pt x="577342" y="1248918"/>
                  </a:moveTo>
                  <a:lnTo>
                    <a:pt x="25908" y="22720"/>
                  </a:lnTo>
                  <a:lnTo>
                    <a:pt x="85471" y="65278"/>
                  </a:lnTo>
                  <a:lnTo>
                    <a:pt x="88392" y="64770"/>
                  </a:lnTo>
                  <a:lnTo>
                    <a:pt x="91440" y="60452"/>
                  </a:lnTo>
                  <a:lnTo>
                    <a:pt x="90932" y="57531"/>
                  </a:lnTo>
                  <a:lnTo>
                    <a:pt x="88900" y="56007"/>
                  </a:lnTo>
                  <a:lnTo>
                    <a:pt x="19659" y="6604"/>
                  </a:lnTo>
                  <a:lnTo>
                    <a:pt x="10414" y="0"/>
                  </a:lnTo>
                  <a:lnTo>
                    <a:pt x="254" y="95758"/>
                  </a:lnTo>
                  <a:lnTo>
                    <a:pt x="0" y="98425"/>
                  </a:lnTo>
                  <a:lnTo>
                    <a:pt x="1905" y="100711"/>
                  </a:lnTo>
                  <a:lnTo>
                    <a:pt x="4445" y="100965"/>
                  </a:lnTo>
                  <a:lnTo>
                    <a:pt x="7112" y="101346"/>
                  </a:lnTo>
                  <a:lnTo>
                    <a:pt x="9398" y="99441"/>
                  </a:lnTo>
                  <a:lnTo>
                    <a:pt x="9779" y="96774"/>
                  </a:lnTo>
                  <a:lnTo>
                    <a:pt x="17170" y="26720"/>
                  </a:lnTo>
                  <a:lnTo>
                    <a:pt x="568706" y="1252855"/>
                  </a:lnTo>
                  <a:lnTo>
                    <a:pt x="577342" y="1248918"/>
                  </a:lnTo>
                  <a:close/>
                </a:path>
                <a:path w="2140585" h="2006600">
                  <a:moveTo>
                    <a:pt x="2068449" y="1369695"/>
                  </a:moveTo>
                  <a:lnTo>
                    <a:pt x="1972056" y="1370330"/>
                  </a:lnTo>
                  <a:lnTo>
                    <a:pt x="1969516" y="1370330"/>
                  </a:lnTo>
                  <a:lnTo>
                    <a:pt x="1967357" y="1372489"/>
                  </a:lnTo>
                  <a:lnTo>
                    <a:pt x="1967357" y="1377823"/>
                  </a:lnTo>
                  <a:lnTo>
                    <a:pt x="1969516" y="1379855"/>
                  </a:lnTo>
                  <a:lnTo>
                    <a:pt x="1972183" y="1379855"/>
                  </a:lnTo>
                  <a:lnTo>
                    <a:pt x="2042706" y="1379347"/>
                  </a:lnTo>
                  <a:lnTo>
                    <a:pt x="999871" y="1997964"/>
                  </a:lnTo>
                  <a:lnTo>
                    <a:pt x="1004697" y="2006219"/>
                  </a:lnTo>
                  <a:lnTo>
                    <a:pt x="2047544" y="1387602"/>
                  </a:lnTo>
                  <a:lnTo>
                    <a:pt x="2012061" y="1451610"/>
                  </a:lnTo>
                  <a:lnTo>
                    <a:pt x="2012823" y="1454404"/>
                  </a:lnTo>
                  <a:lnTo>
                    <a:pt x="2015109" y="1455801"/>
                  </a:lnTo>
                  <a:lnTo>
                    <a:pt x="2017522" y="1457071"/>
                  </a:lnTo>
                  <a:lnTo>
                    <a:pt x="2020316" y="1456182"/>
                  </a:lnTo>
                  <a:lnTo>
                    <a:pt x="2068449" y="1369695"/>
                  </a:lnTo>
                  <a:close/>
                </a:path>
                <a:path w="2140585" h="2006600">
                  <a:moveTo>
                    <a:pt x="2124329" y="451485"/>
                  </a:moveTo>
                  <a:lnTo>
                    <a:pt x="2025650" y="460121"/>
                  </a:lnTo>
                  <a:lnTo>
                    <a:pt x="2023745" y="462407"/>
                  </a:lnTo>
                  <a:lnTo>
                    <a:pt x="2024253" y="467614"/>
                  </a:lnTo>
                  <a:lnTo>
                    <a:pt x="2026539" y="469519"/>
                  </a:lnTo>
                  <a:lnTo>
                    <a:pt x="2027758" y="469519"/>
                  </a:lnTo>
                  <a:lnTo>
                    <a:pt x="2099500" y="463207"/>
                  </a:lnTo>
                  <a:lnTo>
                    <a:pt x="2108441" y="462407"/>
                  </a:lnTo>
                  <a:lnTo>
                    <a:pt x="2099500" y="463207"/>
                  </a:lnTo>
                  <a:lnTo>
                    <a:pt x="998855" y="1241298"/>
                  </a:lnTo>
                  <a:lnTo>
                    <a:pt x="1004443" y="1249045"/>
                  </a:lnTo>
                  <a:lnTo>
                    <a:pt x="2104948" y="470954"/>
                  </a:lnTo>
                  <a:lnTo>
                    <a:pt x="2075688" y="535178"/>
                  </a:lnTo>
                  <a:lnTo>
                    <a:pt x="2074672" y="537591"/>
                  </a:lnTo>
                  <a:lnTo>
                    <a:pt x="2075688" y="540385"/>
                  </a:lnTo>
                  <a:lnTo>
                    <a:pt x="2078101" y="541528"/>
                  </a:lnTo>
                  <a:lnTo>
                    <a:pt x="2080514" y="542544"/>
                  </a:lnTo>
                  <a:lnTo>
                    <a:pt x="2083308" y="541528"/>
                  </a:lnTo>
                  <a:lnTo>
                    <a:pt x="2084451" y="539115"/>
                  </a:lnTo>
                  <a:lnTo>
                    <a:pt x="2123630" y="453009"/>
                  </a:lnTo>
                  <a:lnTo>
                    <a:pt x="2124329" y="451485"/>
                  </a:lnTo>
                  <a:close/>
                </a:path>
                <a:path w="2140585" h="2006600">
                  <a:moveTo>
                    <a:pt x="2140204" y="864870"/>
                  </a:moveTo>
                  <a:lnTo>
                    <a:pt x="2043811" y="866775"/>
                  </a:lnTo>
                  <a:lnTo>
                    <a:pt x="2041271" y="866902"/>
                  </a:lnTo>
                  <a:lnTo>
                    <a:pt x="2039112" y="869061"/>
                  </a:lnTo>
                  <a:lnTo>
                    <a:pt x="2039239" y="871728"/>
                  </a:lnTo>
                  <a:lnTo>
                    <a:pt x="2039239" y="874268"/>
                  </a:lnTo>
                  <a:lnTo>
                    <a:pt x="2041398" y="876427"/>
                  </a:lnTo>
                  <a:lnTo>
                    <a:pt x="2044065" y="876300"/>
                  </a:lnTo>
                  <a:lnTo>
                    <a:pt x="2114537" y="874890"/>
                  </a:lnTo>
                  <a:lnTo>
                    <a:pt x="948309" y="1587881"/>
                  </a:lnTo>
                  <a:lnTo>
                    <a:pt x="953389" y="1596009"/>
                  </a:lnTo>
                  <a:lnTo>
                    <a:pt x="2119731" y="882865"/>
                  </a:lnTo>
                  <a:lnTo>
                    <a:pt x="2086102" y="945134"/>
                  </a:lnTo>
                  <a:lnTo>
                    <a:pt x="2084832" y="947420"/>
                  </a:lnTo>
                  <a:lnTo>
                    <a:pt x="2085721" y="950341"/>
                  </a:lnTo>
                  <a:lnTo>
                    <a:pt x="2088007" y="951611"/>
                  </a:lnTo>
                  <a:lnTo>
                    <a:pt x="2090420" y="952881"/>
                  </a:lnTo>
                  <a:lnTo>
                    <a:pt x="2093214" y="951992"/>
                  </a:lnTo>
                  <a:lnTo>
                    <a:pt x="2094484" y="949706"/>
                  </a:lnTo>
                  <a:lnTo>
                    <a:pt x="2139785" y="865632"/>
                  </a:lnTo>
                  <a:lnTo>
                    <a:pt x="2140204" y="86487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9B544ED-1FC9-D9BC-4C14-6DCF9ECBC35D}"/>
              </a:ext>
            </a:extLst>
          </p:cNvPr>
          <p:cNvGrpSpPr/>
          <p:nvPr/>
        </p:nvGrpSpPr>
        <p:grpSpPr>
          <a:xfrm>
            <a:off x="3065208" y="4924044"/>
            <a:ext cx="2302383" cy="422656"/>
            <a:chOff x="2996057" y="4974589"/>
            <a:chExt cx="2302383" cy="422656"/>
          </a:xfrm>
        </p:grpSpPr>
        <p:sp>
          <p:nvSpPr>
            <p:cNvPr id="8" name="object 8"/>
            <p:cNvSpPr/>
            <p:nvPr/>
          </p:nvSpPr>
          <p:spPr>
            <a:xfrm>
              <a:off x="2996057" y="5200395"/>
              <a:ext cx="1296035" cy="196850"/>
            </a:xfrm>
            <a:custGeom>
              <a:avLst/>
              <a:gdLst/>
              <a:ahLst/>
              <a:cxnLst/>
              <a:rect l="l" t="t" r="r" b="b"/>
              <a:pathLst>
                <a:path w="1296035" h="196850">
                  <a:moveTo>
                    <a:pt x="1268397" y="38011"/>
                  </a:moveTo>
                  <a:lnTo>
                    <a:pt x="0" y="187198"/>
                  </a:lnTo>
                  <a:lnTo>
                    <a:pt x="1016" y="196723"/>
                  </a:lnTo>
                  <a:lnTo>
                    <a:pt x="1269493" y="47541"/>
                  </a:lnTo>
                  <a:lnTo>
                    <a:pt x="1277102" y="41810"/>
                  </a:lnTo>
                  <a:lnTo>
                    <a:pt x="1268397" y="38011"/>
                  </a:lnTo>
                  <a:close/>
                </a:path>
                <a:path w="1296035" h="196850">
                  <a:moveTo>
                    <a:pt x="1287475" y="35941"/>
                  </a:moveTo>
                  <a:lnTo>
                    <a:pt x="1286002" y="35941"/>
                  </a:lnTo>
                  <a:lnTo>
                    <a:pt x="1287099" y="45085"/>
                  </a:lnTo>
                  <a:lnTo>
                    <a:pt x="1287145" y="45466"/>
                  </a:lnTo>
                  <a:lnTo>
                    <a:pt x="1269493" y="47541"/>
                  </a:lnTo>
                  <a:lnTo>
                    <a:pt x="1213231" y="89916"/>
                  </a:lnTo>
                  <a:lnTo>
                    <a:pt x="1211072" y="91567"/>
                  </a:lnTo>
                  <a:lnTo>
                    <a:pt x="1210691" y="94488"/>
                  </a:lnTo>
                  <a:lnTo>
                    <a:pt x="1212215" y="96647"/>
                  </a:lnTo>
                  <a:lnTo>
                    <a:pt x="1213866" y="98679"/>
                  </a:lnTo>
                  <a:lnTo>
                    <a:pt x="1216787" y="99060"/>
                  </a:lnTo>
                  <a:lnTo>
                    <a:pt x="1218946" y="97536"/>
                  </a:lnTo>
                  <a:lnTo>
                    <a:pt x="1295908" y="39624"/>
                  </a:lnTo>
                  <a:lnTo>
                    <a:pt x="1287475" y="35941"/>
                  </a:lnTo>
                  <a:close/>
                </a:path>
                <a:path w="1296035" h="196850">
                  <a:moveTo>
                    <a:pt x="1277102" y="41810"/>
                  </a:moveTo>
                  <a:lnTo>
                    <a:pt x="1269493" y="47541"/>
                  </a:lnTo>
                  <a:lnTo>
                    <a:pt x="1287145" y="45466"/>
                  </a:lnTo>
                  <a:lnTo>
                    <a:pt x="1287099" y="45085"/>
                  </a:lnTo>
                  <a:lnTo>
                    <a:pt x="1284605" y="45085"/>
                  </a:lnTo>
                  <a:lnTo>
                    <a:pt x="1277102" y="41810"/>
                  </a:lnTo>
                  <a:close/>
                </a:path>
                <a:path w="1296035" h="196850">
                  <a:moveTo>
                    <a:pt x="1283716" y="36830"/>
                  </a:moveTo>
                  <a:lnTo>
                    <a:pt x="1277102" y="41810"/>
                  </a:lnTo>
                  <a:lnTo>
                    <a:pt x="1284605" y="45085"/>
                  </a:lnTo>
                  <a:lnTo>
                    <a:pt x="1283716" y="36830"/>
                  </a:lnTo>
                  <a:close/>
                </a:path>
                <a:path w="1296035" h="196850">
                  <a:moveTo>
                    <a:pt x="1286108" y="36830"/>
                  </a:moveTo>
                  <a:lnTo>
                    <a:pt x="1283716" y="36830"/>
                  </a:lnTo>
                  <a:lnTo>
                    <a:pt x="1284605" y="45085"/>
                  </a:lnTo>
                  <a:lnTo>
                    <a:pt x="1287099" y="45085"/>
                  </a:lnTo>
                  <a:lnTo>
                    <a:pt x="1286108" y="36830"/>
                  </a:lnTo>
                  <a:close/>
                </a:path>
                <a:path w="1296035" h="196850">
                  <a:moveTo>
                    <a:pt x="1286002" y="35941"/>
                  </a:moveTo>
                  <a:lnTo>
                    <a:pt x="1268397" y="38011"/>
                  </a:lnTo>
                  <a:lnTo>
                    <a:pt x="1277102" y="41810"/>
                  </a:lnTo>
                  <a:lnTo>
                    <a:pt x="1283716" y="36830"/>
                  </a:lnTo>
                  <a:lnTo>
                    <a:pt x="1286108" y="36830"/>
                  </a:lnTo>
                  <a:lnTo>
                    <a:pt x="1286002" y="35941"/>
                  </a:lnTo>
                  <a:close/>
                </a:path>
                <a:path w="1296035" h="196850">
                  <a:moveTo>
                    <a:pt x="1205103" y="0"/>
                  </a:moveTo>
                  <a:lnTo>
                    <a:pt x="1202309" y="1143"/>
                  </a:lnTo>
                  <a:lnTo>
                    <a:pt x="1200277" y="5969"/>
                  </a:lnTo>
                  <a:lnTo>
                    <a:pt x="1201293" y="8763"/>
                  </a:lnTo>
                  <a:lnTo>
                    <a:pt x="1203706" y="9779"/>
                  </a:lnTo>
                  <a:lnTo>
                    <a:pt x="1268397" y="38011"/>
                  </a:lnTo>
                  <a:lnTo>
                    <a:pt x="1286002" y="35941"/>
                  </a:lnTo>
                  <a:lnTo>
                    <a:pt x="1287475" y="35941"/>
                  </a:lnTo>
                  <a:lnTo>
                    <a:pt x="1207806" y="1143"/>
                  </a:lnTo>
                  <a:lnTo>
                    <a:pt x="1205103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96410" y="4974589"/>
              <a:ext cx="1002030" cy="376555"/>
            </a:xfrm>
            <a:custGeom>
              <a:avLst/>
              <a:gdLst/>
              <a:ahLst/>
              <a:cxnLst/>
              <a:rect l="l" t="t" r="r" b="b"/>
              <a:pathLst>
                <a:path w="1002029" h="376554">
                  <a:moveTo>
                    <a:pt x="939291" y="0"/>
                  </a:moveTo>
                  <a:lnTo>
                    <a:pt x="62737" y="0"/>
                  </a:lnTo>
                  <a:lnTo>
                    <a:pt x="38308" y="4927"/>
                  </a:lnTo>
                  <a:lnTo>
                    <a:pt x="18367" y="18367"/>
                  </a:lnTo>
                  <a:lnTo>
                    <a:pt x="4927" y="38308"/>
                  </a:lnTo>
                  <a:lnTo>
                    <a:pt x="0" y="62737"/>
                  </a:lnTo>
                  <a:lnTo>
                    <a:pt x="0" y="313816"/>
                  </a:lnTo>
                  <a:lnTo>
                    <a:pt x="4927" y="338193"/>
                  </a:lnTo>
                  <a:lnTo>
                    <a:pt x="18367" y="358139"/>
                  </a:lnTo>
                  <a:lnTo>
                    <a:pt x="38308" y="371609"/>
                  </a:lnTo>
                  <a:lnTo>
                    <a:pt x="62737" y="376555"/>
                  </a:lnTo>
                  <a:lnTo>
                    <a:pt x="939291" y="376555"/>
                  </a:lnTo>
                  <a:lnTo>
                    <a:pt x="963721" y="371609"/>
                  </a:lnTo>
                  <a:lnTo>
                    <a:pt x="983662" y="358139"/>
                  </a:lnTo>
                  <a:lnTo>
                    <a:pt x="997102" y="338193"/>
                  </a:lnTo>
                  <a:lnTo>
                    <a:pt x="1002030" y="313816"/>
                  </a:lnTo>
                  <a:lnTo>
                    <a:pt x="1002030" y="62737"/>
                  </a:lnTo>
                  <a:lnTo>
                    <a:pt x="997102" y="38308"/>
                  </a:lnTo>
                  <a:lnTo>
                    <a:pt x="983662" y="18367"/>
                  </a:lnTo>
                  <a:lnTo>
                    <a:pt x="963721" y="4927"/>
                  </a:lnTo>
                  <a:lnTo>
                    <a:pt x="93929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96410" y="4974589"/>
              <a:ext cx="1002030" cy="376555"/>
            </a:xfrm>
            <a:custGeom>
              <a:avLst/>
              <a:gdLst/>
              <a:ahLst/>
              <a:cxnLst/>
              <a:rect l="l" t="t" r="r" b="b"/>
              <a:pathLst>
                <a:path w="1002029" h="376554">
                  <a:moveTo>
                    <a:pt x="0" y="62737"/>
                  </a:moveTo>
                  <a:lnTo>
                    <a:pt x="4927" y="38308"/>
                  </a:lnTo>
                  <a:lnTo>
                    <a:pt x="18367" y="18367"/>
                  </a:lnTo>
                  <a:lnTo>
                    <a:pt x="38308" y="4927"/>
                  </a:lnTo>
                  <a:lnTo>
                    <a:pt x="62737" y="0"/>
                  </a:lnTo>
                  <a:lnTo>
                    <a:pt x="939291" y="0"/>
                  </a:lnTo>
                  <a:lnTo>
                    <a:pt x="963721" y="4927"/>
                  </a:lnTo>
                  <a:lnTo>
                    <a:pt x="983662" y="18367"/>
                  </a:lnTo>
                  <a:lnTo>
                    <a:pt x="997102" y="38308"/>
                  </a:lnTo>
                  <a:lnTo>
                    <a:pt x="1002030" y="62737"/>
                  </a:lnTo>
                  <a:lnTo>
                    <a:pt x="1002030" y="313816"/>
                  </a:lnTo>
                  <a:lnTo>
                    <a:pt x="997102" y="338193"/>
                  </a:lnTo>
                  <a:lnTo>
                    <a:pt x="983662" y="358139"/>
                  </a:lnTo>
                  <a:lnTo>
                    <a:pt x="963721" y="371609"/>
                  </a:lnTo>
                  <a:lnTo>
                    <a:pt x="939291" y="376555"/>
                  </a:lnTo>
                  <a:lnTo>
                    <a:pt x="62737" y="376555"/>
                  </a:lnTo>
                  <a:lnTo>
                    <a:pt x="38308" y="371609"/>
                  </a:lnTo>
                  <a:lnTo>
                    <a:pt x="18367" y="358139"/>
                  </a:lnTo>
                  <a:lnTo>
                    <a:pt x="4927" y="338193"/>
                  </a:lnTo>
                  <a:lnTo>
                    <a:pt x="0" y="313816"/>
                  </a:lnTo>
                  <a:lnTo>
                    <a:pt x="0" y="62737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416933" y="5064378"/>
            <a:ext cx="76517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Times New Roman"/>
                <a:cs typeface="Times New Roman"/>
              </a:rPr>
              <a:t>Pressure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20" dirty="0">
                <a:latin typeface="Times New Roman"/>
                <a:cs typeface="Times New Roman"/>
              </a:rPr>
              <a:t>gage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pc="-25" dirty="0"/>
              <a:t>14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90695" y="5475604"/>
            <a:ext cx="1195070" cy="46482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361315" marR="252729" indent="-99060">
              <a:lnSpc>
                <a:spcPct val="123800"/>
              </a:lnSpc>
              <a:spcBef>
                <a:spcPts val="265"/>
              </a:spcBef>
            </a:pPr>
            <a:r>
              <a:rPr sz="1050" spc="-10" dirty="0">
                <a:latin typeface="Times New Roman"/>
                <a:cs typeface="Times New Roman"/>
              </a:rPr>
              <a:t>Temperature indicator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16400" y="6457949"/>
            <a:ext cx="1047750" cy="523875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5"/>
              </a:spcBef>
            </a:pPr>
            <a:endParaRPr sz="1050">
              <a:latin typeface="Times New Roman"/>
              <a:cs typeface="Times New Roman"/>
            </a:endParaRPr>
          </a:p>
          <a:p>
            <a:pPr marL="316230">
              <a:lnSpc>
                <a:spcPct val="100000"/>
              </a:lnSpc>
            </a:pPr>
            <a:r>
              <a:rPr sz="1050" spc="-10" dirty="0">
                <a:latin typeface="Times New Roman"/>
                <a:cs typeface="Times New Roman"/>
              </a:rPr>
              <a:t>Buttons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74820" y="6029324"/>
            <a:ext cx="1090295" cy="28067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vert="horz" wrap="square" lIns="0" tIns="73025" rIns="0" bIns="0" rtlCol="0">
            <a:spAutoFit/>
          </a:bodyPr>
          <a:lstStyle/>
          <a:p>
            <a:pPr marL="153035">
              <a:lnSpc>
                <a:spcPct val="100000"/>
              </a:lnSpc>
              <a:spcBef>
                <a:spcPts val="575"/>
              </a:spcBef>
            </a:pPr>
            <a:r>
              <a:rPr sz="1050" dirty="0">
                <a:latin typeface="Times New Roman"/>
                <a:cs typeface="Times New Roman"/>
              </a:rPr>
              <a:t>Time</a:t>
            </a:r>
            <a:r>
              <a:rPr sz="1050" spc="-4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indicator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78889" y="4802504"/>
            <a:ext cx="1002030" cy="38100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vert="horz" wrap="square" lIns="0" tIns="102870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810"/>
              </a:spcBef>
            </a:pPr>
            <a:r>
              <a:rPr sz="1050" dirty="0">
                <a:latin typeface="Times New Roman"/>
                <a:cs typeface="Times New Roman"/>
              </a:rPr>
              <a:t>Indicator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light</a:t>
            </a:r>
            <a:endParaRPr sz="10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1043685"/>
            <a:ext cx="602538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3.2.2Operating</a:t>
            </a:r>
            <a:r>
              <a:rPr sz="3200" spc="-1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procedures</a:t>
            </a:r>
            <a:endParaRPr sz="3200" dirty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74266" y="6071997"/>
            <a:ext cx="5180584" cy="9275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780">
              <a:lnSpc>
                <a:spcPct val="1083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temperature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display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window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display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Prog,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time </a:t>
            </a:r>
            <a:r>
              <a:rPr sz="1400" dirty="0">
                <a:latin typeface="Times New Roman"/>
                <a:cs typeface="Times New Roman"/>
              </a:rPr>
              <a:t>window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display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X(1-</a:t>
            </a:r>
            <a:r>
              <a:rPr sz="1400" dirty="0">
                <a:latin typeface="Times New Roman"/>
                <a:cs typeface="Times New Roman"/>
              </a:rPr>
              <a:t>7)</a:t>
            </a:r>
            <a:r>
              <a:rPr sz="1400" dirty="0">
                <a:latin typeface="SimSun"/>
                <a:cs typeface="SimSun"/>
              </a:rPr>
              <a:t>，</a:t>
            </a:r>
            <a:r>
              <a:rPr sz="1400" dirty="0">
                <a:latin typeface="Times New Roman"/>
                <a:cs typeface="Times New Roman"/>
              </a:rPr>
              <a:t>indicating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you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have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choosed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X# </a:t>
            </a:r>
            <a:r>
              <a:rPr sz="1400" dirty="0">
                <a:latin typeface="Times New Roman"/>
                <a:cs typeface="Times New Roman"/>
              </a:rPr>
              <a:t>sterilization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program.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temperature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sterilization </a:t>
            </a:r>
            <a:r>
              <a:rPr sz="1400" dirty="0">
                <a:latin typeface="Times New Roman"/>
                <a:cs typeface="Times New Roman"/>
              </a:rPr>
              <a:t>time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set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displayed.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This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images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display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alternately.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87753" y="9044228"/>
            <a:ext cx="5467097" cy="693009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64465">
              <a:lnSpc>
                <a:spcPct val="100000"/>
              </a:lnSpc>
              <a:spcBef>
                <a:spcPts val="219"/>
              </a:spcBef>
            </a:pPr>
            <a:r>
              <a:rPr sz="1400" dirty="0">
                <a:latin typeface="Times New Roman"/>
                <a:cs typeface="Times New Roman"/>
              </a:rPr>
              <a:t>Open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inject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water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pot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until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water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level</a:t>
            </a:r>
            <a:endParaRPr sz="1400" dirty="0">
              <a:latin typeface="Times New Roman"/>
              <a:cs typeface="Times New Roman"/>
            </a:endParaRPr>
          </a:p>
          <a:p>
            <a:pPr marL="12700" marR="5080" indent="77470">
              <a:lnSpc>
                <a:spcPct val="108300"/>
              </a:lnSpc>
            </a:pPr>
            <a:r>
              <a:rPr sz="1400" dirty="0">
                <a:latin typeface="Times New Roman"/>
                <a:cs typeface="Times New Roman"/>
              </a:rPr>
              <a:t>Light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off.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put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item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sterilized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into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basket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put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basket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into </a:t>
            </a:r>
            <a:r>
              <a:rPr sz="1400" dirty="0">
                <a:latin typeface="Times New Roman"/>
                <a:cs typeface="Times New Roman"/>
              </a:rPr>
              <a:t>autoclave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sterilizer.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Closed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door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choose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sterilization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procedure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2696" y="1946455"/>
            <a:ext cx="880577" cy="96326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97553" y="1639823"/>
            <a:ext cx="1496949" cy="12255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42235" y="4017898"/>
            <a:ext cx="1328419" cy="198272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56354" y="4032249"/>
            <a:ext cx="1358264" cy="197002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62404" y="7099807"/>
            <a:ext cx="1443990" cy="195960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16273" y="7114158"/>
            <a:ext cx="1379219" cy="1947545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556894" y="1803399"/>
            <a:ext cx="1094740" cy="400685"/>
          </a:xfrm>
          <a:custGeom>
            <a:avLst/>
            <a:gdLst/>
            <a:ahLst/>
            <a:cxnLst/>
            <a:rect l="l" t="t" r="r" b="b"/>
            <a:pathLst>
              <a:path w="1094739" h="400685">
                <a:moveTo>
                  <a:pt x="0" y="66801"/>
                </a:moveTo>
                <a:lnTo>
                  <a:pt x="5247" y="40772"/>
                </a:lnTo>
                <a:lnTo>
                  <a:pt x="19558" y="19542"/>
                </a:lnTo>
                <a:lnTo>
                  <a:pt x="40783" y="5240"/>
                </a:lnTo>
                <a:lnTo>
                  <a:pt x="66776" y="0"/>
                </a:lnTo>
                <a:lnTo>
                  <a:pt x="1027938" y="0"/>
                </a:lnTo>
                <a:lnTo>
                  <a:pt x="1053967" y="5240"/>
                </a:lnTo>
                <a:lnTo>
                  <a:pt x="1075197" y="19542"/>
                </a:lnTo>
                <a:lnTo>
                  <a:pt x="1089499" y="40772"/>
                </a:lnTo>
                <a:lnTo>
                  <a:pt x="1094740" y="66801"/>
                </a:lnTo>
                <a:lnTo>
                  <a:pt x="1094740" y="333882"/>
                </a:lnTo>
                <a:lnTo>
                  <a:pt x="1089499" y="359912"/>
                </a:lnTo>
                <a:lnTo>
                  <a:pt x="1075197" y="381142"/>
                </a:lnTo>
                <a:lnTo>
                  <a:pt x="1053967" y="395444"/>
                </a:lnTo>
                <a:lnTo>
                  <a:pt x="1027938" y="400684"/>
                </a:lnTo>
                <a:lnTo>
                  <a:pt x="66776" y="400684"/>
                </a:lnTo>
                <a:lnTo>
                  <a:pt x="40783" y="395444"/>
                </a:lnTo>
                <a:lnTo>
                  <a:pt x="19558" y="381142"/>
                </a:lnTo>
                <a:lnTo>
                  <a:pt x="5247" y="359912"/>
                </a:lnTo>
                <a:lnTo>
                  <a:pt x="0" y="333882"/>
                </a:lnTo>
                <a:lnTo>
                  <a:pt x="0" y="66801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37996" y="1881885"/>
            <a:ext cx="53467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Times New Roman"/>
                <a:cs typeface="Times New Roman"/>
              </a:rPr>
              <a:t>Power</a:t>
            </a:r>
            <a:r>
              <a:rPr sz="1050" spc="-25" dirty="0">
                <a:latin typeface="Times New Roman"/>
                <a:cs typeface="Times New Roman"/>
              </a:rPr>
              <a:t> on</a:t>
            </a:r>
            <a:endParaRPr sz="105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30275" y="2101214"/>
            <a:ext cx="301625" cy="1701800"/>
            <a:chOff x="930275" y="2101214"/>
            <a:chExt cx="301625" cy="1701800"/>
          </a:xfrm>
        </p:grpSpPr>
        <p:sp>
          <p:nvSpPr>
            <p:cNvPr id="14" name="object 14"/>
            <p:cNvSpPr/>
            <p:nvPr/>
          </p:nvSpPr>
          <p:spPr>
            <a:xfrm>
              <a:off x="942975" y="2113914"/>
              <a:ext cx="276225" cy="1676400"/>
            </a:xfrm>
            <a:custGeom>
              <a:avLst/>
              <a:gdLst/>
              <a:ahLst/>
              <a:cxnLst/>
              <a:rect l="l" t="t" r="r" b="b"/>
              <a:pathLst>
                <a:path w="276225" h="1676400">
                  <a:moveTo>
                    <a:pt x="207162" y="0"/>
                  </a:moveTo>
                  <a:lnTo>
                    <a:pt x="69049" y="0"/>
                  </a:lnTo>
                  <a:lnTo>
                    <a:pt x="69049" y="1538224"/>
                  </a:lnTo>
                  <a:lnTo>
                    <a:pt x="0" y="1538224"/>
                  </a:lnTo>
                  <a:lnTo>
                    <a:pt x="138112" y="1676400"/>
                  </a:lnTo>
                  <a:lnTo>
                    <a:pt x="276225" y="1538224"/>
                  </a:lnTo>
                  <a:lnTo>
                    <a:pt x="207162" y="1538224"/>
                  </a:lnTo>
                  <a:lnTo>
                    <a:pt x="2071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42975" y="2113914"/>
              <a:ext cx="276225" cy="1676400"/>
            </a:xfrm>
            <a:custGeom>
              <a:avLst/>
              <a:gdLst/>
              <a:ahLst/>
              <a:cxnLst/>
              <a:rect l="l" t="t" r="r" b="b"/>
              <a:pathLst>
                <a:path w="276225" h="1676400">
                  <a:moveTo>
                    <a:pt x="0" y="1538224"/>
                  </a:moveTo>
                  <a:lnTo>
                    <a:pt x="69049" y="1538224"/>
                  </a:lnTo>
                  <a:lnTo>
                    <a:pt x="69049" y="0"/>
                  </a:lnTo>
                  <a:lnTo>
                    <a:pt x="207162" y="0"/>
                  </a:lnTo>
                  <a:lnTo>
                    <a:pt x="207162" y="1538224"/>
                  </a:lnTo>
                  <a:lnTo>
                    <a:pt x="276225" y="1538224"/>
                  </a:lnTo>
                  <a:lnTo>
                    <a:pt x="138112" y="1676400"/>
                  </a:lnTo>
                  <a:lnTo>
                    <a:pt x="0" y="1538224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529590" y="4102734"/>
            <a:ext cx="1170940" cy="513080"/>
          </a:xfrm>
          <a:custGeom>
            <a:avLst/>
            <a:gdLst/>
            <a:ahLst/>
            <a:cxnLst/>
            <a:rect l="l" t="t" r="r" b="b"/>
            <a:pathLst>
              <a:path w="1170939" h="513079">
                <a:moveTo>
                  <a:pt x="0" y="85471"/>
                </a:moveTo>
                <a:lnTo>
                  <a:pt x="6720" y="52185"/>
                </a:lnTo>
                <a:lnTo>
                  <a:pt x="25047" y="25019"/>
                </a:lnTo>
                <a:lnTo>
                  <a:pt x="52227" y="6711"/>
                </a:lnTo>
                <a:lnTo>
                  <a:pt x="85509" y="0"/>
                </a:lnTo>
                <a:lnTo>
                  <a:pt x="1085469" y="0"/>
                </a:lnTo>
                <a:lnTo>
                  <a:pt x="1118754" y="6711"/>
                </a:lnTo>
                <a:lnTo>
                  <a:pt x="1145920" y="25019"/>
                </a:lnTo>
                <a:lnTo>
                  <a:pt x="1164228" y="52185"/>
                </a:lnTo>
                <a:lnTo>
                  <a:pt x="1170940" y="85471"/>
                </a:lnTo>
                <a:lnTo>
                  <a:pt x="1170940" y="427482"/>
                </a:lnTo>
                <a:lnTo>
                  <a:pt x="1164228" y="460787"/>
                </a:lnTo>
                <a:lnTo>
                  <a:pt x="1145921" y="487997"/>
                </a:lnTo>
                <a:lnTo>
                  <a:pt x="1118754" y="506349"/>
                </a:lnTo>
                <a:lnTo>
                  <a:pt x="1085469" y="513080"/>
                </a:lnTo>
                <a:lnTo>
                  <a:pt x="85509" y="513080"/>
                </a:lnTo>
                <a:lnTo>
                  <a:pt x="52227" y="506349"/>
                </a:lnTo>
                <a:lnTo>
                  <a:pt x="25047" y="487997"/>
                </a:lnTo>
                <a:lnTo>
                  <a:pt x="6720" y="460787"/>
                </a:lnTo>
                <a:lnTo>
                  <a:pt x="0" y="427482"/>
                </a:lnTo>
                <a:lnTo>
                  <a:pt x="0" y="85471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51840" y="3377318"/>
            <a:ext cx="6052820" cy="12073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0790" marR="5080">
              <a:lnSpc>
                <a:spcPct val="1083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Power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turned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air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switch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behind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then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turn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ship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type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switch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on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control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panel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enter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display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panel.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4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 marR="5117465">
              <a:lnSpc>
                <a:spcPct val="123800"/>
              </a:lnSpc>
            </a:pPr>
            <a:r>
              <a:rPr sz="1100" dirty="0">
                <a:latin typeface="Times New Roman"/>
                <a:cs typeface="Times New Roman"/>
              </a:rPr>
              <a:t>Enter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display </a:t>
            </a:r>
            <a:r>
              <a:rPr sz="900" spc="-10" dirty="0">
                <a:latin typeface="Times New Roman"/>
                <a:cs typeface="Times New Roman"/>
              </a:rPr>
              <a:t>interface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33450" y="4723764"/>
            <a:ext cx="285750" cy="1495425"/>
          </a:xfrm>
          <a:custGeom>
            <a:avLst/>
            <a:gdLst/>
            <a:ahLst/>
            <a:cxnLst/>
            <a:rect l="l" t="t" r="r" b="b"/>
            <a:pathLst>
              <a:path w="285750" h="1495425">
                <a:moveTo>
                  <a:pt x="0" y="1352550"/>
                </a:moveTo>
                <a:lnTo>
                  <a:pt x="71437" y="1352550"/>
                </a:lnTo>
                <a:lnTo>
                  <a:pt x="71437" y="0"/>
                </a:lnTo>
                <a:lnTo>
                  <a:pt x="214312" y="0"/>
                </a:lnTo>
                <a:lnTo>
                  <a:pt x="214312" y="1352550"/>
                </a:lnTo>
                <a:lnTo>
                  <a:pt x="285750" y="1352550"/>
                </a:lnTo>
                <a:lnTo>
                  <a:pt x="142875" y="1495425"/>
                </a:lnTo>
                <a:lnTo>
                  <a:pt x="0" y="135255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7369" y="7802879"/>
            <a:ext cx="1094740" cy="400685"/>
          </a:xfrm>
          <a:custGeom>
            <a:avLst/>
            <a:gdLst/>
            <a:ahLst/>
            <a:cxnLst/>
            <a:rect l="l" t="t" r="r" b="b"/>
            <a:pathLst>
              <a:path w="1094739" h="400684">
                <a:moveTo>
                  <a:pt x="0" y="66674"/>
                </a:moveTo>
                <a:lnTo>
                  <a:pt x="5247" y="40719"/>
                </a:lnTo>
                <a:lnTo>
                  <a:pt x="19558" y="19526"/>
                </a:lnTo>
                <a:lnTo>
                  <a:pt x="40783" y="5238"/>
                </a:lnTo>
                <a:lnTo>
                  <a:pt x="66776" y="0"/>
                </a:lnTo>
                <a:lnTo>
                  <a:pt x="1027938" y="0"/>
                </a:lnTo>
                <a:lnTo>
                  <a:pt x="1053967" y="5238"/>
                </a:lnTo>
                <a:lnTo>
                  <a:pt x="1075197" y="19526"/>
                </a:lnTo>
                <a:lnTo>
                  <a:pt x="1089499" y="40719"/>
                </a:lnTo>
                <a:lnTo>
                  <a:pt x="1094740" y="66674"/>
                </a:lnTo>
                <a:lnTo>
                  <a:pt x="1094740" y="333882"/>
                </a:lnTo>
                <a:lnTo>
                  <a:pt x="1089499" y="359858"/>
                </a:lnTo>
                <a:lnTo>
                  <a:pt x="1075197" y="381095"/>
                </a:lnTo>
                <a:lnTo>
                  <a:pt x="1053967" y="395426"/>
                </a:lnTo>
                <a:lnTo>
                  <a:pt x="1027938" y="400684"/>
                </a:lnTo>
                <a:lnTo>
                  <a:pt x="66776" y="400684"/>
                </a:lnTo>
                <a:lnTo>
                  <a:pt x="40783" y="395426"/>
                </a:lnTo>
                <a:lnTo>
                  <a:pt x="19558" y="381095"/>
                </a:lnTo>
                <a:lnTo>
                  <a:pt x="5247" y="359858"/>
                </a:lnTo>
                <a:lnTo>
                  <a:pt x="0" y="333882"/>
                </a:lnTo>
                <a:lnTo>
                  <a:pt x="0" y="66674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44092" y="7903844"/>
            <a:ext cx="49910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Times New Roman"/>
                <a:cs typeface="Times New Roman"/>
              </a:rPr>
              <a:t>Injection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14400" y="8317229"/>
            <a:ext cx="276225" cy="1514475"/>
          </a:xfrm>
          <a:custGeom>
            <a:avLst/>
            <a:gdLst/>
            <a:ahLst/>
            <a:cxnLst/>
            <a:rect l="l" t="t" r="r" b="b"/>
            <a:pathLst>
              <a:path w="276225" h="1514475">
                <a:moveTo>
                  <a:pt x="0" y="1376311"/>
                </a:moveTo>
                <a:lnTo>
                  <a:pt x="69049" y="1376311"/>
                </a:lnTo>
                <a:lnTo>
                  <a:pt x="69049" y="0"/>
                </a:lnTo>
                <a:lnTo>
                  <a:pt x="207175" y="0"/>
                </a:lnTo>
                <a:lnTo>
                  <a:pt x="207175" y="1376311"/>
                </a:lnTo>
                <a:lnTo>
                  <a:pt x="276225" y="1376311"/>
                </a:lnTo>
                <a:lnTo>
                  <a:pt x="138112" y="1514424"/>
                </a:lnTo>
                <a:lnTo>
                  <a:pt x="0" y="1376311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pc="-25" dirty="0"/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6371" y="7192933"/>
            <a:ext cx="5409184" cy="9391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Press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"temperature"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button,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temperature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display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window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displays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temperature </a:t>
            </a:r>
            <a:r>
              <a:rPr sz="1400" dirty="0">
                <a:latin typeface="Times New Roman"/>
                <a:cs typeface="Times New Roman"/>
              </a:rPr>
              <a:t>values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flashes.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Adjust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temperature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by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spc="75" dirty="0">
                <a:latin typeface="SimSun"/>
                <a:cs typeface="SimSun"/>
              </a:rPr>
              <a:t>“▲</a:t>
            </a:r>
            <a:r>
              <a:rPr sz="1400" spc="-525" dirty="0">
                <a:latin typeface="SimSun"/>
                <a:cs typeface="SimSun"/>
              </a:rPr>
              <a:t>”</a:t>
            </a:r>
            <a:r>
              <a:rPr sz="1400" spc="75" dirty="0">
                <a:latin typeface="SimSun"/>
                <a:cs typeface="SimSun"/>
              </a:rPr>
              <a:t>“▼”</a:t>
            </a:r>
            <a:r>
              <a:rPr sz="1400" spc="75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latin typeface="Times New Roman"/>
                <a:cs typeface="Times New Roman"/>
              </a:rPr>
              <a:t>Repress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"Temperature"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button,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0" dirty="0">
                <a:latin typeface="Times New Roman"/>
                <a:cs typeface="Times New Roman"/>
              </a:rPr>
              <a:t> temperature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set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stored.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7658" y="1214627"/>
            <a:ext cx="1363980" cy="21304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3423" y="1195577"/>
            <a:ext cx="1330960" cy="215455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09698" y="5164454"/>
            <a:ext cx="1265555" cy="186308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44873" y="5039486"/>
            <a:ext cx="1331467" cy="1988185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361315" y="1937384"/>
            <a:ext cx="1483360" cy="553085"/>
          </a:xfrm>
          <a:custGeom>
            <a:avLst/>
            <a:gdLst/>
            <a:ahLst/>
            <a:cxnLst/>
            <a:rect l="l" t="t" r="r" b="b"/>
            <a:pathLst>
              <a:path w="1483360" h="553085">
                <a:moveTo>
                  <a:pt x="0" y="92201"/>
                </a:moveTo>
                <a:lnTo>
                  <a:pt x="7244" y="56310"/>
                </a:lnTo>
                <a:lnTo>
                  <a:pt x="27000" y="27003"/>
                </a:lnTo>
                <a:lnTo>
                  <a:pt x="56299" y="7244"/>
                </a:lnTo>
                <a:lnTo>
                  <a:pt x="92176" y="0"/>
                </a:lnTo>
                <a:lnTo>
                  <a:pt x="1391158" y="0"/>
                </a:lnTo>
                <a:lnTo>
                  <a:pt x="1427049" y="7244"/>
                </a:lnTo>
                <a:lnTo>
                  <a:pt x="1456356" y="27003"/>
                </a:lnTo>
                <a:lnTo>
                  <a:pt x="1476115" y="56310"/>
                </a:lnTo>
                <a:lnTo>
                  <a:pt x="1483360" y="92201"/>
                </a:lnTo>
                <a:lnTo>
                  <a:pt x="1483360" y="460882"/>
                </a:lnTo>
                <a:lnTo>
                  <a:pt x="1476115" y="496774"/>
                </a:lnTo>
                <a:lnTo>
                  <a:pt x="1456356" y="526081"/>
                </a:lnTo>
                <a:lnTo>
                  <a:pt x="1427049" y="545840"/>
                </a:lnTo>
                <a:lnTo>
                  <a:pt x="1391158" y="553084"/>
                </a:lnTo>
                <a:lnTo>
                  <a:pt x="92176" y="553084"/>
                </a:lnTo>
                <a:lnTo>
                  <a:pt x="56299" y="545840"/>
                </a:lnTo>
                <a:lnTo>
                  <a:pt x="27000" y="526081"/>
                </a:lnTo>
                <a:lnTo>
                  <a:pt x="7244" y="496774"/>
                </a:lnTo>
                <a:lnTo>
                  <a:pt x="0" y="460882"/>
                </a:lnTo>
                <a:lnTo>
                  <a:pt x="0" y="92201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97840" y="1987955"/>
            <a:ext cx="1209675" cy="419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8460" marR="5080" indent="-366395">
              <a:lnSpc>
                <a:spcPct val="122900"/>
              </a:lnSpc>
              <a:spcBef>
                <a:spcPts val="95"/>
              </a:spcBef>
            </a:pPr>
            <a:r>
              <a:rPr sz="1050" dirty="0">
                <a:latin typeface="Times New Roman"/>
                <a:cs typeface="Times New Roman"/>
              </a:rPr>
              <a:t>Select</a:t>
            </a:r>
            <a:r>
              <a:rPr sz="1050" spc="-1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 </a:t>
            </a:r>
            <a:r>
              <a:rPr sz="1050" spc="-10" dirty="0">
                <a:latin typeface="Times New Roman"/>
                <a:cs typeface="Times New Roman"/>
              </a:rPr>
              <a:t>sterilization program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33450" y="2539999"/>
            <a:ext cx="333375" cy="1476375"/>
          </a:xfrm>
          <a:custGeom>
            <a:avLst/>
            <a:gdLst/>
            <a:ahLst/>
            <a:cxnLst/>
            <a:rect l="l" t="t" r="r" b="b"/>
            <a:pathLst>
              <a:path w="333375" h="1476375">
                <a:moveTo>
                  <a:pt x="0" y="1309751"/>
                </a:moveTo>
                <a:lnTo>
                  <a:pt x="83337" y="1309751"/>
                </a:lnTo>
                <a:lnTo>
                  <a:pt x="83337" y="0"/>
                </a:lnTo>
                <a:lnTo>
                  <a:pt x="250037" y="0"/>
                </a:lnTo>
                <a:lnTo>
                  <a:pt x="250037" y="1309751"/>
                </a:lnTo>
                <a:lnTo>
                  <a:pt x="333375" y="1309751"/>
                </a:lnTo>
                <a:lnTo>
                  <a:pt x="166687" y="1476375"/>
                </a:lnTo>
                <a:lnTo>
                  <a:pt x="0" y="1309751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1954" y="4603749"/>
            <a:ext cx="1387475" cy="521334"/>
          </a:xfrm>
          <a:custGeom>
            <a:avLst/>
            <a:gdLst/>
            <a:ahLst/>
            <a:cxnLst/>
            <a:rect l="l" t="t" r="r" b="b"/>
            <a:pathLst>
              <a:path w="1387475" h="521335">
                <a:moveTo>
                  <a:pt x="0" y="86867"/>
                </a:moveTo>
                <a:lnTo>
                  <a:pt x="6828" y="53042"/>
                </a:lnTo>
                <a:lnTo>
                  <a:pt x="25449" y="25431"/>
                </a:lnTo>
                <a:lnTo>
                  <a:pt x="53069" y="6822"/>
                </a:lnTo>
                <a:lnTo>
                  <a:pt x="86893" y="0"/>
                </a:lnTo>
                <a:lnTo>
                  <a:pt x="1300607" y="0"/>
                </a:lnTo>
                <a:lnTo>
                  <a:pt x="1334432" y="6822"/>
                </a:lnTo>
                <a:lnTo>
                  <a:pt x="1362043" y="25431"/>
                </a:lnTo>
                <a:lnTo>
                  <a:pt x="1380652" y="53042"/>
                </a:lnTo>
                <a:lnTo>
                  <a:pt x="1387475" y="86867"/>
                </a:lnTo>
                <a:lnTo>
                  <a:pt x="1387475" y="434466"/>
                </a:lnTo>
                <a:lnTo>
                  <a:pt x="1380652" y="468239"/>
                </a:lnTo>
                <a:lnTo>
                  <a:pt x="1362043" y="495855"/>
                </a:lnTo>
                <a:lnTo>
                  <a:pt x="1334432" y="514494"/>
                </a:lnTo>
                <a:lnTo>
                  <a:pt x="1300607" y="521334"/>
                </a:lnTo>
                <a:lnTo>
                  <a:pt x="86893" y="521334"/>
                </a:lnTo>
                <a:lnTo>
                  <a:pt x="53069" y="514494"/>
                </a:lnTo>
                <a:lnTo>
                  <a:pt x="25449" y="495855"/>
                </a:lnTo>
                <a:lnTo>
                  <a:pt x="6828" y="468239"/>
                </a:lnTo>
                <a:lnTo>
                  <a:pt x="0" y="434466"/>
                </a:lnTo>
                <a:lnTo>
                  <a:pt x="0" y="8686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80960" y="3450347"/>
            <a:ext cx="6284595" cy="155222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09040" algn="just">
              <a:lnSpc>
                <a:spcPct val="100000"/>
              </a:lnSpc>
              <a:spcBef>
                <a:spcPts val="220"/>
              </a:spcBef>
            </a:pPr>
            <a:r>
              <a:rPr sz="1400" spc="-25" dirty="0">
                <a:latin typeface="Times New Roman"/>
                <a:cs typeface="Times New Roman"/>
              </a:rPr>
              <a:t>You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can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select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different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sterilization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procedures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with</a:t>
            </a:r>
            <a:endParaRPr sz="1400" dirty="0">
              <a:latin typeface="Times New Roman"/>
              <a:cs typeface="Times New Roman"/>
            </a:endParaRPr>
          </a:p>
          <a:p>
            <a:pPr marL="1209040" marR="5080" indent="-152400" algn="just">
              <a:lnSpc>
                <a:spcPct val="108300"/>
              </a:lnSpc>
              <a:spcBef>
                <a:spcPts val="5"/>
              </a:spcBef>
            </a:pPr>
            <a:r>
              <a:rPr sz="1400" dirty="0">
                <a:latin typeface="Times New Roman"/>
                <a:cs typeface="Times New Roman"/>
              </a:rPr>
              <a:t>“▲”,“▼”.When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you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choose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5#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liquid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program,”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Liquid”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indicator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Light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on.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When </a:t>
            </a:r>
            <a:r>
              <a:rPr sz="1400" dirty="0">
                <a:latin typeface="Times New Roman"/>
                <a:cs typeface="Times New Roman"/>
              </a:rPr>
              <a:t>you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choose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7#liquid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customized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program,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indicator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light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flashes,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indicating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program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liquid.</a:t>
            </a:r>
            <a:endParaRPr sz="1400" dirty="0">
              <a:latin typeface="Times New Roman"/>
              <a:cs typeface="Times New Roman"/>
            </a:endParaRPr>
          </a:p>
          <a:p>
            <a:pPr marL="1209040" algn="just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latin typeface="Times New Roman"/>
                <a:cs typeface="Times New Roman"/>
              </a:rPr>
              <a:t>Press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‘Start/Stop’,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according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sterilization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program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start</a:t>
            </a:r>
            <a:endParaRPr sz="1400" dirty="0">
              <a:latin typeface="Times New Roman"/>
              <a:cs typeface="Times New Roman"/>
            </a:endParaRPr>
          </a:p>
          <a:p>
            <a:pPr marL="12700" marR="5185410" indent="213360">
              <a:lnSpc>
                <a:spcPct val="123800"/>
              </a:lnSpc>
            </a:pPr>
            <a:r>
              <a:rPr sz="1050" spc="-10" dirty="0">
                <a:latin typeface="Times New Roman"/>
                <a:cs typeface="Times New Roman"/>
              </a:rPr>
              <a:t>Sterilization </a:t>
            </a:r>
            <a:r>
              <a:rPr sz="1050" dirty="0">
                <a:latin typeface="Times New Roman"/>
                <a:cs typeface="Times New Roman"/>
              </a:rPr>
              <a:t>temperature</a:t>
            </a:r>
            <a:r>
              <a:rPr sz="1050" spc="-2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settings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14400" y="5382259"/>
            <a:ext cx="333375" cy="1666875"/>
          </a:xfrm>
          <a:custGeom>
            <a:avLst/>
            <a:gdLst/>
            <a:ahLst/>
            <a:cxnLst/>
            <a:rect l="l" t="t" r="r" b="b"/>
            <a:pathLst>
              <a:path w="333375" h="1666875">
                <a:moveTo>
                  <a:pt x="0" y="1500124"/>
                </a:moveTo>
                <a:lnTo>
                  <a:pt x="83337" y="1500124"/>
                </a:lnTo>
                <a:lnTo>
                  <a:pt x="83337" y="0"/>
                </a:lnTo>
                <a:lnTo>
                  <a:pt x="250024" y="0"/>
                </a:lnTo>
                <a:lnTo>
                  <a:pt x="250024" y="1500124"/>
                </a:lnTo>
                <a:lnTo>
                  <a:pt x="333375" y="1500124"/>
                </a:lnTo>
                <a:lnTo>
                  <a:pt x="166687" y="1666875"/>
                </a:lnTo>
                <a:lnTo>
                  <a:pt x="0" y="1500124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pc="-25" dirty="0"/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6875" y="972311"/>
            <a:ext cx="6497955" cy="2730500"/>
            <a:chOff x="396875" y="972311"/>
            <a:chExt cx="6497955" cy="2730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01566" y="1011681"/>
              <a:ext cx="1281430" cy="211899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18209" y="1936749"/>
              <a:ext cx="333375" cy="1753235"/>
            </a:xfrm>
            <a:custGeom>
              <a:avLst/>
              <a:gdLst/>
              <a:ahLst/>
              <a:cxnLst/>
              <a:rect l="l" t="t" r="r" b="b"/>
              <a:pathLst>
                <a:path w="333375" h="1753235">
                  <a:moveTo>
                    <a:pt x="0" y="1586611"/>
                  </a:moveTo>
                  <a:lnTo>
                    <a:pt x="83350" y="1586611"/>
                  </a:lnTo>
                  <a:lnTo>
                    <a:pt x="83350" y="0"/>
                  </a:lnTo>
                  <a:lnTo>
                    <a:pt x="250037" y="0"/>
                  </a:lnTo>
                  <a:lnTo>
                    <a:pt x="250037" y="1586611"/>
                  </a:lnTo>
                  <a:lnTo>
                    <a:pt x="333375" y="1586611"/>
                  </a:lnTo>
                  <a:lnTo>
                    <a:pt x="166687" y="1753235"/>
                  </a:lnTo>
                  <a:lnTo>
                    <a:pt x="0" y="1586611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9575" y="1431924"/>
              <a:ext cx="1379220" cy="504825"/>
            </a:xfrm>
            <a:custGeom>
              <a:avLst/>
              <a:gdLst/>
              <a:ahLst/>
              <a:cxnLst/>
              <a:rect l="l" t="t" r="r" b="b"/>
              <a:pathLst>
                <a:path w="1379220" h="504825">
                  <a:moveTo>
                    <a:pt x="0" y="84200"/>
                  </a:moveTo>
                  <a:lnTo>
                    <a:pt x="6611" y="51434"/>
                  </a:lnTo>
                  <a:lnTo>
                    <a:pt x="24642" y="24669"/>
                  </a:lnTo>
                  <a:lnTo>
                    <a:pt x="51386" y="6619"/>
                  </a:lnTo>
                  <a:lnTo>
                    <a:pt x="84137" y="0"/>
                  </a:lnTo>
                  <a:lnTo>
                    <a:pt x="1295019" y="0"/>
                  </a:lnTo>
                  <a:lnTo>
                    <a:pt x="1327785" y="6619"/>
                  </a:lnTo>
                  <a:lnTo>
                    <a:pt x="1354550" y="24669"/>
                  </a:lnTo>
                  <a:lnTo>
                    <a:pt x="1372600" y="51434"/>
                  </a:lnTo>
                  <a:lnTo>
                    <a:pt x="1379220" y="84200"/>
                  </a:lnTo>
                  <a:lnTo>
                    <a:pt x="1379220" y="420623"/>
                  </a:lnTo>
                  <a:lnTo>
                    <a:pt x="1372600" y="453389"/>
                  </a:lnTo>
                  <a:lnTo>
                    <a:pt x="1354550" y="480155"/>
                  </a:lnTo>
                  <a:lnTo>
                    <a:pt x="1327785" y="498205"/>
                  </a:lnTo>
                  <a:lnTo>
                    <a:pt x="1295019" y="504824"/>
                  </a:lnTo>
                  <a:lnTo>
                    <a:pt x="84137" y="504824"/>
                  </a:lnTo>
                  <a:lnTo>
                    <a:pt x="51386" y="498205"/>
                  </a:lnTo>
                  <a:lnTo>
                    <a:pt x="24642" y="480155"/>
                  </a:lnTo>
                  <a:lnTo>
                    <a:pt x="6611" y="453389"/>
                  </a:lnTo>
                  <a:lnTo>
                    <a:pt x="0" y="420623"/>
                  </a:lnTo>
                  <a:lnTo>
                    <a:pt x="0" y="842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895601" y="5922645"/>
            <a:ext cx="508304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After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warming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up,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sterilization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begins.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exhaust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begins.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68754" y="6565900"/>
            <a:ext cx="4628896" cy="551433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30175" algn="ctr">
              <a:lnSpc>
                <a:spcPct val="100000"/>
              </a:lnSpc>
              <a:spcBef>
                <a:spcPts val="540"/>
              </a:spcBef>
            </a:pPr>
            <a:r>
              <a:rPr sz="1400" dirty="0">
                <a:latin typeface="Times New Roman"/>
                <a:cs typeface="Times New Roman"/>
              </a:rPr>
              <a:t>When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equipment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exhaust,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put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exhaust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pipe</a:t>
            </a:r>
            <a:endParaRPr sz="1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sz="1400" dirty="0">
                <a:latin typeface="Times New Roman"/>
                <a:cs typeface="Times New Roman"/>
              </a:rPr>
              <a:t>outside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drains.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Don’t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touch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exhaust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pipe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case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burned.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92554" y="9077756"/>
            <a:ext cx="5467096" cy="471923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400" dirty="0">
                <a:latin typeface="Times New Roman"/>
                <a:cs typeface="Times New Roman"/>
              </a:rPr>
              <a:t>When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sterilization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completed,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"Finish"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light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buzzer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latin typeface="Times New Roman"/>
                <a:cs typeface="Times New Roman"/>
              </a:rPr>
              <a:t>beep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every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10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seconds.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"Finish"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lights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this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sterilization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ended.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72335" y="1073276"/>
            <a:ext cx="1346835" cy="20574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81200" y="3890898"/>
            <a:ext cx="1233805" cy="198437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59682" y="3814698"/>
            <a:ext cx="1136650" cy="20574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33904" y="6421119"/>
            <a:ext cx="495300" cy="38100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62404" y="7352410"/>
            <a:ext cx="940435" cy="172910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32327" y="7352791"/>
            <a:ext cx="1021714" cy="172847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384802" y="7377810"/>
            <a:ext cx="1281430" cy="1703704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511809" y="7609204"/>
            <a:ext cx="1178560" cy="513080"/>
          </a:xfrm>
          <a:custGeom>
            <a:avLst/>
            <a:gdLst/>
            <a:ahLst/>
            <a:cxnLst/>
            <a:rect l="l" t="t" r="r" b="b"/>
            <a:pathLst>
              <a:path w="1178560" h="513079">
                <a:moveTo>
                  <a:pt x="0" y="85470"/>
                </a:moveTo>
                <a:lnTo>
                  <a:pt x="6720" y="52185"/>
                </a:lnTo>
                <a:lnTo>
                  <a:pt x="25047" y="25018"/>
                </a:lnTo>
                <a:lnTo>
                  <a:pt x="52227" y="6711"/>
                </a:lnTo>
                <a:lnTo>
                  <a:pt x="85509" y="0"/>
                </a:lnTo>
                <a:lnTo>
                  <a:pt x="1093089" y="0"/>
                </a:lnTo>
                <a:lnTo>
                  <a:pt x="1126374" y="6711"/>
                </a:lnTo>
                <a:lnTo>
                  <a:pt x="1153541" y="25018"/>
                </a:lnTo>
                <a:lnTo>
                  <a:pt x="1171848" y="52185"/>
                </a:lnTo>
                <a:lnTo>
                  <a:pt x="1178560" y="85470"/>
                </a:lnTo>
                <a:lnTo>
                  <a:pt x="1178560" y="427481"/>
                </a:lnTo>
                <a:lnTo>
                  <a:pt x="1171848" y="460787"/>
                </a:lnTo>
                <a:lnTo>
                  <a:pt x="1153541" y="487997"/>
                </a:lnTo>
                <a:lnTo>
                  <a:pt x="1126374" y="506348"/>
                </a:lnTo>
                <a:lnTo>
                  <a:pt x="1093089" y="513079"/>
                </a:lnTo>
                <a:lnTo>
                  <a:pt x="85509" y="513079"/>
                </a:lnTo>
                <a:lnTo>
                  <a:pt x="52227" y="506348"/>
                </a:lnTo>
                <a:lnTo>
                  <a:pt x="25047" y="487997"/>
                </a:lnTo>
                <a:lnTo>
                  <a:pt x="6720" y="460787"/>
                </a:lnTo>
                <a:lnTo>
                  <a:pt x="0" y="427481"/>
                </a:lnTo>
                <a:lnTo>
                  <a:pt x="0" y="8547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72464" y="7654823"/>
            <a:ext cx="65468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3985">
              <a:lnSpc>
                <a:spcPct val="123800"/>
              </a:lnSpc>
              <a:spcBef>
                <a:spcPts val="95"/>
              </a:spcBef>
            </a:pPr>
            <a:r>
              <a:rPr sz="1050" dirty="0">
                <a:latin typeface="Times New Roman"/>
                <a:cs typeface="Times New Roman"/>
              </a:rPr>
              <a:t>End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spc="-25" dirty="0">
                <a:latin typeface="Times New Roman"/>
                <a:cs typeface="Times New Roman"/>
              </a:rPr>
              <a:t>of </a:t>
            </a:r>
            <a:r>
              <a:rPr sz="1050" spc="-10" dirty="0">
                <a:latin typeface="Times New Roman"/>
                <a:cs typeface="Times New Roman"/>
              </a:rPr>
              <a:t>sterilization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6608" y="1477416"/>
            <a:ext cx="110363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13360">
              <a:lnSpc>
                <a:spcPct val="123800"/>
              </a:lnSpc>
              <a:spcBef>
                <a:spcPts val="95"/>
              </a:spcBef>
            </a:pPr>
            <a:r>
              <a:rPr sz="1050" spc="-10" dirty="0">
                <a:latin typeface="Times New Roman"/>
                <a:cs typeface="Times New Roman"/>
              </a:rPr>
              <a:t>Sterilization </a:t>
            </a:r>
            <a:r>
              <a:rPr sz="1050" dirty="0">
                <a:latin typeface="Times New Roman"/>
                <a:cs typeface="Times New Roman"/>
              </a:rPr>
              <a:t>temperature</a:t>
            </a:r>
            <a:r>
              <a:rPr sz="1050" spc="-2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settings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86105" y="3842384"/>
            <a:ext cx="1114425" cy="521334"/>
          </a:xfrm>
          <a:custGeom>
            <a:avLst/>
            <a:gdLst/>
            <a:ahLst/>
            <a:cxnLst/>
            <a:rect l="l" t="t" r="r" b="b"/>
            <a:pathLst>
              <a:path w="1114425" h="521335">
                <a:moveTo>
                  <a:pt x="0" y="86868"/>
                </a:moveTo>
                <a:lnTo>
                  <a:pt x="6828" y="53042"/>
                </a:lnTo>
                <a:lnTo>
                  <a:pt x="25449" y="25431"/>
                </a:lnTo>
                <a:lnTo>
                  <a:pt x="53069" y="6822"/>
                </a:lnTo>
                <a:lnTo>
                  <a:pt x="86893" y="0"/>
                </a:lnTo>
                <a:lnTo>
                  <a:pt x="1027557" y="0"/>
                </a:lnTo>
                <a:lnTo>
                  <a:pt x="1061382" y="6822"/>
                </a:lnTo>
                <a:lnTo>
                  <a:pt x="1088993" y="25431"/>
                </a:lnTo>
                <a:lnTo>
                  <a:pt x="1107602" y="53042"/>
                </a:lnTo>
                <a:lnTo>
                  <a:pt x="1114425" y="86868"/>
                </a:lnTo>
                <a:lnTo>
                  <a:pt x="1114425" y="434467"/>
                </a:lnTo>
                <a:lnTo>
                  <a:pt x="1107602" y="468239"/>
                </a:lnTo>
                <a:lnTo>
                  <a:pt x="1088993" y="495855"/>
                </a:lnTo>
                <a:lnTo>
                  <a:pt x="1061382" y="514494"/>
                </a:lnTo>
                <a:lnTo>
                  <a:pt x="1027557" y="521335"/>
                </a:lnTo>
                <a:lnTo>
                  <a:pt x="86893" y="521335"/>
                </a:lnTo>
                <a:lnTo>
                  <a:pt x="53069" y="514494"/>
                </a:lnTo>
                <a:lnTo>
                  <a:pt x="25449" y="495855"/>
                </a:lnTo>
                <a:lnTo>
                  <a:pt x="6828" y="468239"/>
                </a:lnTo>
                <a:lnTo>
                  <a:pt x="0" y="434467"/>
                </a:lnTo>
                <a:lnTo>
                  <a:pt x="0" y="8686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30250" y="3096268"/>
            <a:ext cx="6401258" cy="12598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0770" marR="5080" algn="just">
              <a:lnSpc>
                <a:spcPct val="108400"/>
              </a:lnSpc>
              <a:spcBef>
                <a:spcPts val="100"/>
              </a:spcBef>
            </a:pPr>
            <a:r>
              <a:rPr sz="1400" spc="-10" dirty="0">
                <a:latin typeface="Times New Roman"/>
                <a:cs typeface="Times New Roman"/>
              </a:rPr>
              <a:t>Press</a:t>
            </a:r>
            <a:r>
              <a:rPr sz="1400" spc="-10" dirty="0">
                <a:latin typeface="SimSun"/>
                <a:cs typeface="SimSun"/>
              </a:rPr>
              <a:t>“</a:t>
            </a:r>
            <a:r>
              <a:rPr sz="1400" spc="-10" dirty="0">
                <a:latin typeface="Times New Roman"/>
                <a:cs typeface="Times New Roman"/>
              </a:rPr>
              <a:t>Time</a:t>
            </a:r>
            <a:r>
              <a:rPr sz="1400" spc="-10" dirty="0">
                <a:latin typeface="SimSun"/>
                <a:cs typeface="SimSun"/>
              </a:rPr>
              <a:t>”</a:t>
            </a:r>
            <a:r>
              <a:rPr sz="1400" spc="-10" dirty="0">
                <a:latin typeface="Times New Roman"/>
                <a:cs typeface="Times New Roman"/>
              </a:rPr>
              <a:t>button</a:t>
            </a:r>
            <a:r>
              <a:rPr sz="1400" spc="-10" dirty="0">
                <a:latin typeface="SimSun"/>
                <a:cs typeface="SimSun"/>
              </a:rPr>
              <a:t>，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time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display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window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displays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time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10" dirty="0">
                <a:latin typeface="Times New Roman"/>
                <a:cs typeface="Times New Roman"/>
              </a:rPr>
              <a:t> Flash. </a:t>
            </a:r>
            <a:r>
              <a:rPr sz="1400" dirty="0">
                <a:latin typeface="Times New Roman"/>
                <a:cs typeface="Times New Roman"/>
              </a:rPr>
              <a:t>Adjust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temperature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 by</a:t>
            </a:r>
            <a:r>
              <a:rPr sz="1400" spc="275" dirty="0">
                <a:latin typeface="Times New Roman"/>
                <a:cs typeface="Times New Roman"/>
              </a:rPr>
              <a:t> </a:t>
            </a:r>
            <a:r>
              <a:rPr sz="1400" spc="-175" dirty="0">
                <a:latin typeface="SimSun"/>
                <a:cs typeface="SimSun"/>
              </a:rPr>
              <a:t>“▲”、“▼”</a:t>
            </a:r>
            <a:r>
              <a:rPr sz="1400" dirty="0">
                <a:latin typeface="Times New Roman"/>
                <a:cs typeface="Times New Roman"/>
              </a:rPr>
              <a:t>.Repress</a:t>
            </a:r>
            <a:r>
              <a:rPr sz="1400" spc="-10" dirty="0">
                <a:latin typeface="Times New Roman"/>
                <a:cs typeface="Times New Roman"/>
              </a:rPr>
              <a:t> "Temperature</a:t>
            </a:r>
            <a:r>
              <a:rPr sz="1400" spc="-15" dirty="0">
                <a:latin typeface="Times New Roman"/>
                <a:cs typeface="Times New Roman"/>
              </a:rPr>
              <a:t>" </a:t>
            </a:r>
            <a:r>
              <a:rPr sz="1400" dirty="0">
                <a:latin typeface="Times New Roman"/>
                <a:cs typeface="Times New Roman"/>
              </a:rPr>
              <a:t>button,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temperature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set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stored.</a:t>
            </a:r>
            <a:endParaRPr sz="1400" dirty="0">
              <a:latin typeface="Times New Roman"/>
              <a:cs typeface="Times New Roman"/>
            </a:endParaRPr>
          </a:p>
          <a:p>
            <a:pPr marL="19685" marR="5289550" indent="-7620">
              <a:lnSpc>
                <a:spcPct val="123800"/>
              </a:lnSpc>
              <a:spcBef>
                <a:spcPts val="1265"/>
              </a:spcBef>
            </a:pPr>
            <a:r>
              <a:rPr sz="1050" spc="-10" dirty="0">
                <a:latin typeface="Times New Roman"/>
                <a:cs typeface="Times New Roman"/>
              </a:rPr>
              <a:t>Sterilization </a:t>
            </a:r>
            <a:r>
              <a:rPr sz="1050" dirty="0">
                <a:latin typeface="Times New Roman"/>
                <a:cs typeface="Times New Roman"/>
              </a:rPr>
              <a:t>and </a:t>
            </a:r>
            <a:r>
              <a:rPr sz="1050" spc="-10" dirty="0">
                <a:latin typeface="Times New Roman"/>
                <a:cs typeface="Times New Roman"/>
              </a:rPr>
              <a:t>exhaust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33450" y="4441189"/>
            <a:ext cx="314325" cy="1933575"/>
          </a:xfrm>
          <a:custGeom>
            <a:avLst/>
            <a:gdLst/>
            <a:ahLst/>
            <a:cxnLst/>
            <a:rect l="l" t="t" r="r" b="b"/>
            <a:pathLst>
              <a:path w="314325" h="1933575">
                <a:moveTo>
                  <a:pt x="0" y="1776349"/>
                </a:moveTo>
                <a:lnTo>
                  <a:pt x="78587" y="1776349"/>
                </a:lnTo>
                <a:lnTo>
                  <a:pt x="78587" y="0"/>
                </a:lnTo>
                <a:lnTo>
                  <a:pt x="235750" y="0"/>
                </a:lnTo>
                <a:lnTo>
                  <a:pt x="235750" y="1776349"/>
                </a:lnTo>
                <a:lnTo>
                  <a:pt x="314325" y="1776349"/>
                </a:lnTo>
                <a:lnTo>
                  <a:pt x="157162" y="1933575"/>
                </a:lnTo>
                <a:lnTo>
                  <a:pt x="0" y="1776349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pc="-25" dirty="0"/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3895" y="1153480"/>
            <a:ext cx="6208395" cy="843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071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sure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pressure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gauge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pointer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back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0.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you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open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lid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get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out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items.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20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spc="-10" dirty="0">
                <a:latin typeface="Times New Roman"/>
                <a:cs typeface="Times New Roman"/>
              </a:rPr>
              <a:t>Preferences</a:t>
            </a:r>
            <a:r>
              <a:rPr sz="1200" spc="-10" dirty="0">
                <a:latin typeface="SimSun"/>
                <a:cs typeface="SimSun"/>
              </a:rPr>
              <a:t>：</a:t>
            </a:r>
            <a:endParaRPr sz="1200" dirty="0">
              <a:latin typeface="SimSun"/>
              <a:cs typeface="SimSun"/>
            </a:endParaRPr>
          </a:p>
          <a:p>
            <a:pPr marL="241300">
              <a:lnSpc>
                <a:spcPct val="100000"/>
              </a:lnSpc>
              <a:spcBef>
                <a:spcPts val="120"/>
              </a:spcBef>
            </a:pPr>
            <a:r>
              <a:rPr sz="1200" dirty="0">
                <a:latin typeface="Times New Roman"/>
                <a:cs typeface="Times New Roman"/>
              </a:rPr>
              <a:t>Press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"Start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/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Stop"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 </a:t>
            </a:r>
            <a:r>
              <a:rPr sz="1200" spc="-10" dirty="0">
                <a:latin typeface="Times New Roman"/>
                <a:cs typeface="Times New Roman"/>
              </a:rPr>
              <a:t>"temperature"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button at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same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time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5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seconds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enter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menu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5113" y="2215809"/>
            <a:ext cx="9740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1)</a:t>
            </a:r>
            <a:r>
              <a:rPr sz="1200" spc="49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Showing</a:t>
            </a:r>
            <a:r>
              <a:rPr sz="1400" spc="-10" dirty="0">
                <a:latin typeface="SimSun"/>
                <a:cs typeface="SimSun"/>
              </a:rPr>
              <a:t>“</a:t>
            </a:r>
            <a:endParaRPr sz="14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49195" y="2313177"/>
            <a:ext cx="43503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SimSun"/>
                <a:cs typeface="SimSun"/>
              </a:rPr>
              <a:t>”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water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time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minutes,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press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"Start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/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Stop"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displayed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value</a:t>
            </a:r>
            <a:r>
              <a:rPr sz="1200" spc="-25" dirty="0">
                <a:latin typeface="Times New Roman"/>
                <a:cs typeface="Times New Roman"/>
              </a:rPr>
              <a:t> and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3100" y="2553969"/>
            <a:ext cx="6216015" cy="6945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flashes</a:t>
            </a:r>
            <a:r>
              <a:rPr sz="1200" dirty="0">
                <a:latin typeface="SimSun"/>
                <a:cs typeface="SimSun"/>
              </a:rPr>
              <a:t>，</a:t>
            </a:r>
            <a:r>
              <a:rPr sz="1200" dirty="0">
                <a:latin typeface="Times New Roman"/>
                <a:cs typeface="Times New Roman"/>
              </a:rPr>
              <a:t>press</a:t>
            </a:r>
            <a:r>
              <a:rPr sz="1200" spc="-20" dirty="0">
                <a:latin typeface="Times New Roman"/>
                <a:cs typeface="Times New Roman"/>
              </a:rPr>
              <a:t> “</a:t>
            </a:r>
            <a:r>
              <a:rPr sz="1200" spc="-210" dirty="0">
                <a:latin typeface="SimSun"/>
                <a:cs typeface="SimSun"/>
              </a:rPr>
              <a:t>▲”、“▼”</a:t>
            </a:r>
            <a:r>
              <a:rPr sz="1200" dirty="0">
                <a:latin typeface="Times New Roman"/>
                <a:cs typeface="Times New Roman"/>
              </a:rPr>
              <a:t>turn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up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turn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down,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press</a:t>
            </a:r>
            <a:r>
              <a:rPr sz="1200" spc="-10" dirty="0">
                <a:latin typeface="Times New Roman"/>
                <a:cs typeface="Times New Roman"/>
              </a:rPr>
              <a:t> "</a:t>
            </a:r>
            <a:r>
              <a:rPr sz="1200" dirty="0">
                <a:latin typeface="Times New Roman"/>
                <a:cs typeface="Times New Roman"/>
              </a:rPr>
              <a:t>Start</a:t>
            </a:r>
            <a:r>
              <a:rPr sz="1200" spc="-15" dirty="0">
                <a:latin typeface="Times New Roman"/>
                <a:cs typeface="Times New Roman"/>
              </a:rPr>
              <a:t> / </a:t>
            </a:r>
            <a:r>
              <a:rPr sz="1200" dirty="0">
                <a:latin typeface="Times New Roman"/>
                <a:cs typeface="Times New Roman"/>
              </a:rPr>
              <a:t>Stop</a:t>
            </a:r>
            <a:r>
              <a:rPr sz="1200" spc="-15" dirty="0">
                <a:latin typeface="Times New Roman"/>
                <a:cs typeface="Times New Roman"/>
              </a:rPr>
              <a:t>"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confirm.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must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10</a:t>
            </a:r>
            <a:endParaRPr sz="1200" dirty="0">
              <a:latin typeface="Times New Roman"/>
              <a:cs typeface="Times New Roman"/>
            </a:endParaRPr>
          </a:p>
          <a:p>
            <a:pPr marL="366395" marR="354965" indent="-201295">
              <a:lnSpc>
                <a:spcPts val="3180"/>
              </a:lnSpc>
              <a:spcBef>
                <a:spcPts val="25"/>
              </a:spcBef>
              <a:tabLst>
                <a:tab pos="1951355" algn="l"/>
                <a:tab pos="4234815" algn="l"/>
              </a:tabLst>
            </a:pPr>
            <a:r>
              <a:rPr sz="1200" dirty="0">
                <a:latin typeface="Times New Roman"/>
                <a:cs typeface="Times New Roman"/>
              </a:rPr>
              <a:t>while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showing</a:t>
            </a:r>
            <a:r>
              <a:rPr sz="1200" spc="-10" dirty="0">
                <a:latin typeface="SimSun"/>
                <a:cs typeface="SimSun"/>
              </a:rPr>
              <a:t>“</a:t>
            </a:r>
            <a:r>
              <a:rPr sz="1200" dirty="0">
                <a:latin typeface="SimSun"/>
                <a:cs typeface="SimSun"/>
              </a:rPr>
              <a:t>	</a:t>
            </a:r>
            <a:r>
              <a:rPr sz="1200" spc="-605" dirty="0">
                <a:latin typeface="SimSun"/>
                <a:cs typeface="SimSun"/>
              </a:rPr>
              <a:t>”</a:t>
            </a:r>
            <a:r>
              <a:rPr sz="1200" spc="-20" dirty="0">
                <a:latin typeface="SimSun"/>
                <a:cs typeface="SimSun"/>
              </a:rPr>
              <a:t>，</a:t>
            </a:r>
            <a:r>
              <a:rPr sz="1200" spc="-5" dirty="0">
                <a:latin typeface="Times New Roman"/>
                <a:cs typeface="Times New Roman"/>
              </a:rPr>
              <a:t>pr</a:t>
            </a:r>
            <a:r>
              <a:rPr sz="1200" spc="-2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s</a:t>
            </a:r>
            <a:r>
              <a:rPr sz="1200" spc="-15" dirty="0">
                <a:latin typeface="Times New Roman"/>
                <a:cs typeface="Times New Roman"/>
              </a:rPr>
              <a:t>s</a:t>
            </a:r>
            <a:r>
              <a:rPr sz="1200" spc="-5" dirty="0">
                <a:latin typeface="SimSun"/>
                <a:cs typeface="SimSun"/>
              </a:rPr>
              <a:t>“▼</a:t>
            </a:r>
            <a:r>
              <a:rPr sz="1200" spc="-5" dirty="0">
                <a:latin typeface="Times New Roman"/>
                <a:cs typeface="Times New Roman"/>
              </a:rPr>
              <a:t>”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showing</a:t>
            </a:r>
            <a:r>
              <a:rPr sz="1200" spc="-10" dirty="0">
                <a:latin typeface="SimSun"/>
                <a:cs typeface="SimSun"/>
              </a:rPr>
              <a:t>“</a:t>
            </a:r>
            <a:r>
              <a:rPr sz="1200" dirty="0">
                <a:latin typeface="SimSun"/>
                <a:cs typeface="SimSun"/>
              </a:rPr>
              <a:t>	，</a:t>
            </a:r>
            <a:r>
              <a:rPr sz="1200" dirty="0">
                <a:latin typeface="Times New Roman"/>
                <a:cs typeface="Times New Roman"/>
              </a:rPr>
              <a:t>press</a:t>
            </a:r>
            <a:r>
              <a:rPr sz="1200" dirty="0">
                <a:latin typeface="SimSun"/>
                <a:cs typeface="SimSun"/>
              </a:rPr>
              <a:t>“▲</a:t>
            </a:r>
            <a:r>
              <a:rPr sz="1200" dirty="0">
                <a:latin typeface="Times New Roman"/>
                <a:cs typeface="Times New Roman"/>
              </a:rPr>
              <a:t>”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showing</a:t>
            </a:r>
            <a:r>
              <a:rPr sz="1200" spc="254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SimSun"/>
                <a:cs typeface="SimSun"/>
              </a:rPr>
              <a:t>“ ”</a:t>
            </a:r>
            <a:endParaRPr sz="1200" dirty="0">
              <a:latin typeface="SimSun"/>
              <a:cs typeface="SimSun"/>
            </a:endParaRPr>
          </a:p>
          <a:p>
            <a:pPr marL="240029" indent="-227965">
              <a:lnSpc>
                <a:spcPct val="100000"/>
              </a:lnSpc>
              <a:spcBef>
                <a:spcPts val="1070"/>
              </a:spcBef>
              <a:buAutoNum type="arabicParenR" startAt="2"/>
              <a:tabLst>
                <a:tab pos="240029" algn="l"/>
                <a:tab pos="241300" algn="l"/>
                <a:tab pos="1667510" algn="l"/>
              </a:tabLst>
            </a:pPr>
            <a:r>
              <a:rPr sz="1200" dirty="0">
                <a:latin typeface="Times New Roman"/>
                <a:cs typeface="Times New Roman"/>
              </a:rPr>
              <a:t>Showing</a:t>
            </a:r>
            <a:r>
              <a:rPr sz="1200" spc="200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SimSun"/>
                <a:cs typeface="SimSun"/>
              </a:rPr>
              <a:t>“</a:t>
            </a:r>
            <a:r>
              <a:rPr sz="1200" dirty="0">
                <a:latin typeface="SimSun"/>
                <a:cs typeface="SimSun"/>
              </a:rPr>
              <a:t>	</a:t>
            </a:r>
            <a:r>
              <a:rPr sz="1200" spc="-10" dirty="0">
                <a:latin typeface="SimSun"/>
                <a:cs typeface="SimSun"/>
              </a:rPr>
              <a:t>”</a:t>
            </a:r>
            <a:r>
              <a:rPr sz="1200" spc="-10" dirty="0">
                <a:latin typeface="Times New Roman"/>
                <a:cs typeface="Times New Roman"/>
              </a:rPr>
              <a:t>Indicates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end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cool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air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discharge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temperature,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press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"Start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/</a:t>
            </a:r>
            <a:endParaRPr sz="1200" dirty="0">
              <a:latin typeface="Times New Roman"/>
              <a:cs typeface="Times New Roman"/>
            </a:endParaRPr>
          </a:p>
          <a:p>
            <a:pPr marL="241300" marR="5080">
              <a:lnSpc>
                <a:spcPct val="108300"/>
              </a:lnSpc>
              <a:spcBef>
                <a:spcPts val="465"/>
              </a:spcBef>
            </a:pPr>
            <a:r>
              <a:rPr sz="1200" dirty="0">
                <a:latin typeface="Times New Roman"/>
                <a:cs typeface="Times New Roman"/>
              </a:rPr>
              <a:t>Stop</a:t>
            </a:r>
            <a:r>
              <a:rPr sz="1200" spc="-15" dirty="0">
                <a:latin typeface="Times New Roman"/>
                <a:cs typeface="Times New Roman"/>
              </a:rPr>
              <a:t>" </a:t>
            </a:r>
            <a:r>
              <a:rPr sz="1200" dirty="0">
                <a:latin typeface="Times New Roman"/>
                <a:cs typeface="Times New Roman"/>
              </a:rPr>
              <a:t>displayed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value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20" dirty="0">
                <a:latin typeface="Times New Roman"/>
                <a:cs typeface="Times New Roman"/>
              </a:rPr>
              <a:t> flashes</a:t>
            </a:r>
            <a:r>
              <a:rPr sz="1200" spc="-20" dirty="0">
                <a:latin typeface="SimSun"/>
                <a:cs typeface="SimSun"/>
              </a:rPr>
              <a:t>，</a:t>
            </a:r>
            <a:r>
              <a:rPr sz="1200" spc="-20" dirty="0">
                <a:latin typeface="Times New Roman"/>
                <a:cs typeface="Times New Roman"/>
              </a:rPr>
              <a:t>press “</a:t>
            </a:r>
            <a:r>
              <a:rPr sz="1200" spc="-260" dirty="0">
                <a:latin typeface="SimSun"/>
                <a:cs typeface="SimSun"/>
              </a:rPr>
              <a:t>▲”、“▼”</a:t>
            </a:r>
            <a:r>
              <a:rPr sz="1200" spc="-35" dirty="0">
                <a:latin typeface="Times New Roman"/>
                <a:cs typeface="Times New Roman"/>
              </a:rPr>
              <a:t>to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turn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up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turn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down,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press</a:t>
            </a:r>
            <a:r>
              <a:rPr sz="1200" spc="-5" dirty="0">
                <a:latin typeface="Times New Roman"/>
                <a:cs typeface="Times New Roman"/>
              </a:rPr>
              <a:t> "</a:t>
            </a:r>
            <a:r>
              <a:rPr sz="1200" dirty="0">
                <a:latin typeface="Times New Roman"/>
                <a:cs typeface="Times New Roman"/>
              </a:rPr>
              <a:t>Start</a:t>
            </a:r>
            <a:r>
              <a:rPr sz="1200" spc="-15" dirty="0">
                <a:latin typeface="Times New Roman"/>
                <a:cs typeface="Times New Roman"/>
              </a:rPr>
              <a:t> / </a:t>
            </a:r>
            <a:r>
              <a:rPr sz="1200" spc="-10" dirty="0">
                <a:latin typeface="Times New Roman"/>
                <a:cs typeface="Times New Roman"/>
              </a:rPr>
              <a:t>Stop"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10" dirty="0">
                <a:latin typeface="Times New Roman"/>
                <a:cs typeface="Times New Roman"/>
              </a:rPr>
              <a:t> confirm.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default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setting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100.0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SimSun"/>
                <a:cs typeface="SimSun"/>
              </a:rPr>
              <a:t>℃</a:t>
            </a:r>
            <a:endParaRPr sz="1200" dirty="0">
              <a:latin typeface="SimSun"/>
              <a:cs typeface="SimSun"/>
            </a:endParaRPr>
          </a:p>
          <a:p>
            <a:pPr marL="299085" marR="557530" indent="-152400">
              <a:lnSpc>
                <a:spcPts val="3040"/>
              </a:lnSpc>
              <a:spcBef>
                <a:spcPts val="140"/>
              </a:spcBef>
              <a:tabLst>
                <a:tab pos="1580515" algn="l"/>
                <a:tab pos="3917950" algn="l"/>
              </a:tabLst>
            </a:pPr>
            <a:r>
              <a:rPr sz="1200" dirty="0">
                <a:latin typeface="Times New Roman"/>
                <a:cs typeface="Times New Roman"/>
              </a:rPr>
              <a:t>Showing</a:t>
            </a:r>
            <a:r>
              <a:rPr sz="1200" spc="260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SimSun"/>
                <a:cs typeface="SimSun"/>
              </a:rPr>
              <a:t>“</a:t>
            </a:r>
            <a:r>
              <a:rPr sz="1200" dirty="0">
                <a:latin typeface="SimSun"/>
                <a:cs typeface="SimSun"/>
              </a:rPr>
              <a:t>	</a:t>
            </a:r>
            <a:r>
              <a:rPr sz="1200" spc="-570" dirty="0">
                <a:latin typeface="SimSun"/>
                <a:cs typeface="SimSun"/>
              </a:rPr>
              <a:t>”</a:t>
            </a:r>
            <a:r>
              <a:rPr sz="1200" spc="5" dirty="0">
                <a:latin typeface="SimSun"/>
                <a:cs typeface="SimSun"/>
              </a:rPr>
              <a:t>，</a:t>
            </a:r>
            <a:r>
              <a:rPr sz="1200" spc="30" dirty="0">
                <a:latin typeface="Times New Roman"/>
                <a:cs typeface="Times New Roman"/>
              </a:rPr>
              <a:t>pr</a:t>
            </a:r>
            <a:r>
              <a:rPr sz="1200" spc="15" dirty="0">
                <a:latin typeface="Times New Roman"/>
                <a:cs typeface="Times New Roman"/>
              </a:rPr>
              <a:t>e</a:t>
            </a:r>
            <a:r>
              <a:rPr sz="1200" spc="30" dirty="0">
                <a:latin typeface="Times New Roman"/>
                <a:cs typeface="Times New Roman"/>
              </a:rPr>
              <a:t>s</a:t>
            </a:r>
            <a:r>
              <a:rPr sz="1200" spc="5" dirty="0">
                <a:latin typeface="Times New Roman"/>
                <a:cs typeface="Times New Roman"/>
              </a:rPr>
              <a:t>s</a:t>
            </a:r>
            <a:r>
              <a:rPr sz="1200" spc="30" dirty="0">
                <a:latin typeface="SimSun"/>
                <a:cs typeface="SimSun"/>
              </a:rPr>
              <a:t>“▼</a:t>
            </a:r>
            <a:r>
              <a:rPr sz="1200" spc="5" dirty="0">
                <a:latin typeface="SimSun"/>
                <a:cs typeface="SimSun"/>
              </a:rPr>
              <a:t>”</a:t>
            </a:r>
            <a:r>
              <a:rPr sz="1200" spc="30" dirty="0">
                <a:latin typeface="Times New Roman"/>
                <a:cs typeface="Times New Roman"/>
              </a:rPr>
              <a:t>showin</a:t>
            </a:r>
            <a:r>
              <a:rPr sz="1200" spc="-5" dirty="0">
                <a:latin typeface="Times New Roman"/>
                <a:cs typeface="Times New Roman"/>
              </a:rPr>
              <a:t>g</a:t>
            </a:r>
            <a:r>
              <a:rPr sz="1200" spc="30" dirty="0">
                <a:latin typeface="SimSun"/>
                <a:cs typeface="SimSun"/>
              </a:rPr>
              <a:t>“</a:t>
            </a:r>
            <a:r>
              <a:rPr sz="1200" dirty="0">
                <a:latin typeface="SimSun"/>
                <a:cs typeface="SimSun"/>
              </a:rPr>
              <a:t>	</a:t>
            </a:r>
            <a:r>
              <a:rPr sz="1200" spc="-595" dirty="0">
                <a:latin typeface="SimSun"/>
                <a:cs typeface="SimSun"/>
              </a:rPr>
              <a:t>”</a:t>
            </a:r>
            <a:r>
              <a:rPr sz="1200" spc="-20" dirty="0">
                <a:latin typeface="SimSun"/>
                <a:cs typeface="SimSun"/>
              </a:rPr>
              <a:t>，</a:t>
            </a:r>
            <a:r>
              <a:rPr sz="1200" spc="5" dirty="0">
                <a:latin typeface="Times New Roman"/>
                <a:cs typeface="Times New Roman"/>
              </a:rPr>
              <a:t>pr</a:t>
            </a:r>
            <a:r>
              <a:rPr sz="1200" spc="-10" dirty="0">
                <a:latin typeface="Times New Roman"/>
                <a:cs typeface="Times New Roman"/>
              </a:rPr>
              <a:t>e</a:t>
            </a:r>
            <a:r>
              <a:rPr sz="1200" spc="5" dirty="0">
                <a:latin typeface="Times New Roman"/>
                <a:cs typeface="Times New Roman"/>
              </a:rPr>
              <a:t>s</a:t>
            </a:r>
            <a:r>
              <a:rPr sz="1200" spc="-20" dirty="0">
                <a:latin typeface="Times New Roman"/>
                <a:cs typeface="Times New Roman"/>
              </a:rPr>
              <a:t>s</a:t>
            </a:r>
            <a:r>
              <a:rPr sz="1200" spc="5" dirty="0">
                <a:latin typeface="SimSun"/>
                <a:cs typeface="SimSun"/>
              </a:rPr>
              <a:t>“▲</a:t>
            </a:r>
            <a:r>
              <a:rPr sz="1200" spc="-20" dirty="0">
                <a:latin typeface="SimSun"/>
                <a:cs typeface="SimSun"/>
              </a:rPr>
              <a:t>”</a:t>
            </a:r>
            <a:r>
              <a:rPr sz="1200" spc="5" dirty="0">
                <a:latin typeface="Times New Roman"/>
                <a:cs typeface="Times New Roman"/>
              </a:rPr>
              <a:t>showing</a:t>
            </a:r>
            <a:r>
              <a:rPr sz="1200" spc="180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SimSun"/>
                <a:cs typeface="SimSun"/>
              </a:rPr>
              <a:t>“ ”</a:t>
            </a:r>
            <a:endParaRPr sz="1200" dirty="0">
              <a:latin typeface="SimSun"/>
              <a:cs typeface="SimSun"/>
            </a:endParaRPr>
          </a:p>
          <a:p>
            <a:pPr marL="240029" indent="-227965">
              <a:lnSpc>
                <a:spcPct val="100000"/>
              </a:lnSpc>
              <a:spcBef>
                <a:spcPts val="1305"/>
              </a:spcBef>
              <a:buAutoNum type="arabicParenR" startAt="3"/>
              <a:tabLst>
                <a:tab pos="240029" algn="l"/>
                <a:tab pos="241300" algn="l"/>
                <a:tab pos="1560830" algn="l"/>
              </a:tabLst>
            </a:pPr>
            <a:r>
              <a:rPr sz="1200" spc="-10" dirty="0">
                <a:latin typeface="Times New Roman"/>
                <a:cs typeface="Times New Roman"/>
              </a:rPr>
              <a:t>Showing</a:t>
            </a:r>
            <a:r>
              <a:rPr sz="1200" spc="-10" dirty="0">
                <a:latin typeface="SimSun"/>
                <a:cs typeface="SimSun"/>
              </a:rPr>
              <a:t>“</a:t>
            </a:r>
            <a:r>
              <a:rPr sz="1200" dirty="0">
                <a:latin typeface="SimSun"/>
                <a:cs typeface="SimSun"/>
              </a:rPr>
              <a:t>	</a:t>
            </a:r>
            <a:r>
              <a:rPr sz="1200" spc="-165" dirty="0">
                <a:latin typeface="SimSun"/>
                <a:cs typeface="SimSun"/>
              </a:rPr>
              <a:t>”</a:t>
            </a:r>
            <a:r>
              <a:rPr sz="1200" spc="-165" dirty="0">
                <a:latin typeface="Times New Roman"/>
                <a:cs typeface="Times New Roman"/>
              </a:rPr>
              <a:t>is</a:t>
            </a:r>
            <a:r>
              <a:rPr sz="1200" dirty="0">
                <a:latin typeface="Times New Roman"/>
                <a:cs typeface="Times New Roman"/>
              </a:rPr>
              <a:t> exhaust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cool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air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time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minutes,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press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"Start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/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Stop"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displayed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value</a:t>
            </a:r>
            <a:endParaRPr sz="1200" dirty="0">
              <a:latin typeface="Times New Roman"/>
              <a:cs typeface="Times New Roman"/>
            </a:endParaRPr>
          </a:p>
          <a:p>
            <a:pPr marL="241300" marR="6350">
              <a:lnSpc>
                <a:spcPct val="108400"/>
              </a:lnSpc>
              <a:spcBef>
                <a:spcPts val="395"/>
              </a:spcBef>
            </a:pP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40" dirty="0">
                <a:latin typeface="Times New Roman"/>
                <a:cs typeface="Times New Roman"/>
              </a:rPr>
              <a:t>flashes</a:t>
            </a:r>
            <a:r>
              <a:rPr sz="1200" spc="-40" dirty="0">
                <a:latin typeface="SimSun"/>
                <a:cs typeface="SimSun"/>
              </a:rPr>
              <a:t>，</a:t>
            </a:r>
            <a:r>
              <a:rPr sz="1200" spc="-40" dirty="0">
                <a:latin typeface="Times New Roman"/>
                <a:cs typeface="Times New Roman"/>
              </a:rPr>
              <a:t>press</a:t>
            </a:r>
            <a:r>
              <a:rPr sz="1200" spc="-10" dirty="0">
                <a:latin typeface="Times New Roman"/>
                <a:cs typeface="Times New Roman"/>
              </a:rPr>
              <a:t> “</a:t>
            </a:r>
            <a:r>
              <a:rPr sz="1200" spc="-320" dirty="0">
                <a:latin typeface="SimSun"/>
                <a:cs typeface="SimSun"/>
              </a:rPr>
              <a:t>▲”、“▼”</a:t>
            </a:r>
            <a:r>
              <a:rPr sz="1200" spc="-90" dirty="0">
                <a:latin typeface="Times New Roman"/>
                <a:cs typeface="Times New Roman"/>
              </a:rPr>
              <a:t>to</a:t>
            </a:r>
            <a:r>
              <a:rPr sz="1200" dirty="0">
                <a:latin typeface="Times New Roman"/>
                <a:cs typeface="Times New Roman"/>
              </a:rPr>
              <a:t> turn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up or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turn down,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press</a:t>
            </a:r>
            <a:r>
              <a:rPr sz="1200" spc="5" dirty="0">
                <a:latin typeface="Times New Roman"/>
                <a:cs typeface="Times New Roman"/>
              </a:rPr>
              <a:t> "</a:t>
            </a:r>
            <a:r>
              <a:rPr sz="1200" dirty="0">
                <a:latin typeface="Times New Roman"/>
                <a:cs typeface="Times New Roman"/>
              </a:rPr>
              <a:t>Start</a:t>
            </a:r>
            <a:r>
              <a:rPr sz="1200" spc="-5" dirty="0">
                <a:latin typeface="Times New Roman"/>
                <a:cs typeface="Times New Roman"/>
              </a:rPr>
              <a:t> / </a:t>
            </a:r>
            <a:r>
              <a:rPr sz="1200" dirty="0">
                <a:latin typeface="Times New Roman"/>
                <a:cs typeface="Times New Roman"/>
              </a:rPr>
              <a:t>Stop</a:t>
            </a:r>
            <a:r>
              <a:rPr sz="1200" spc="-5" dirty="0">
                <a:latin typeface="Times New Roman"/>
                <a:cs typeface="Times New Roman"/>
              </a:rPr>
              <a:t>"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10" dirty="0">
                <a:latin typeface="Times New Roman"/>
                <a:cs typeface="Times New Roman"/>
              </a:rPr>
              <a:t>confirm.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0" dirty="0">
                <a:latin typeface="Times New Roman"/>
                <a:cs typeface="Times New Roman"/>
              </a:rPr>
              <a:t> default </a:t>
            </a:r>
            <a:r>
              <a:rPr sz="1200" dirty="0">
                <a:latin typeface="Times New Roman"/>
                <a:cs typeface="Times New Roman"/>
              </a:rPr>
              <a:t>setting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30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minutes.</a:t>
            </a:r>
            <a:r>
              <a:rPr sz="1200" spc="-15" dirty="0">
                <a:latin typeface="Times New Roman"/>
                <a:cs typeface="Times New Roman"/>
              </a:rPr>
              <a:t> (</a:t>
            </a:r>
            <a:r>
              <a:rPr sz="1200" dirty="0">
                <a:latin typeface="Times New Roman"/>
                <a:cs typeface="Times New Roman"/>
              </a:rPr>
              <a:t>After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end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exhaust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cool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air</a:t>
            </a:r>
            <a:r>
              <a:rPr sz="1200" spc="-15" dirty="0">
                <a:latin typeface="Times New Roman"/>
                <a:cs typeface="Times New Roman"/>
              </a:rPr>
              <a:t>, </a:t>
            </a:r>
            <a:r>
              <a:rPr sz="1200" dirty="0">
                <a:latin typeface="Times New Roman"/>
                <a:cs typeface="Times New Roman"/>
              </a:rPr>
              <a:t>temperature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cannot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lower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than</a:t>
            </a:r>
            <a:r>
              <a:rPr sz="1200" spc="-25" dirty="0">
                <a:latin typeface="Times New Roman"/>
                <a:cs typeface="Times New Roman"/>
              </a:rPr>
              <a:t> the </a:t>
            </a:r>
            <a:r>
              <a:rPr sz="1200" dirty="0">
                <a:latin typeface="Times New Roman"/>
                <a:cs typeface="Times New Roman"/>
              </a:rPr>
              <a:t>set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temperature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end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value</a:t>
            </a:r>
            <a:r>
              <a:rPr sz="1200" spc="-10" dirty="0">
                <a:latin typeface="Times New Roman"/>
                <a:cs typeface="Times New Roman"/>
              </a:rPr>
              <a:t>, </a:t>
            </a:r>
            <a:r>
              <a:rPr sz="1200" dirty="0">
                <a:latin typeface="Times New Roman"/>
                <a:cs typeface="Times New Roman"/>
              </a:rPr>
              <a:t>otherwise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it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will alarm if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pot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temperature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exceeds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105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degrees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will </a:t>
            </a:r>
            <a:r>
              <a:rPr sz="1200" dirty="0">
                <a:latin typeface="Times New Roman"/>
                <a:cs typeface="Times New Roman"/>
              </a:rPr>
              <a:t>go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next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step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directly)</a:t>
            </a:r>
            <a:endParaRPr sz="1200" dirty="0">
              <a:latin typeface="Times New Roman"/>
              <a:cs typeface="Times New Roman"/>
            </a:endParaRPr>
          </a:p>
          <a:p>
            <a:pPr marL="325120" marR="320040" indent="-313055">
              <a:lnSpc>
                <a:spcPts val="3020"/>
              </a:lnSpc>
              <a:spcBef>
                <a:spcPts val="95"/>
              </a:spcBef>
              <a:tabLst>
                <a:tab pos="1729105" algn="l"/>
                <a:tab pos="4189095" algn="l"/>
              </a:tabLst>
            </a:pPr>
            <a:r>
              <a:rPr sz="1200" dirty="0">
                <a:latin typeface="Times New Roman"/>
                <a:cs typeface="Times New Roman"/>
              </a:rPr>
              <a:t>while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showing</a:t>
            </a:r>
            <a:r>
              <a:rPr sz="1200" spc="-10" dirty="0">
                <a:latin typeface="SimSun"/>
                <a:cs typeface="SimSun"/>
              </a:rPr>
              <a:t>“</a:t>
            </a:r>
            <a:r>
              <a:rPr sz="1200" dirty="0">
                <a:latin typeface="SimSun"/>
                <a:cs typeface="SimSun"/>
              </a:rPr>
              <a:t>	”</a:t>
            </a:r>
            <a:r>
              <a:rPr sz="1200" spc="-105" dirty="0">
                <a:latin typeface="SimSun"/>
                <a:cs typeface="SimSun"/>
              </a:rPr>
              <a:t> </a:t>
            </a:r>
            <a:r>
              <a:rPr sz="1200" spc="-25" dirty="0">
                <a:latin typeface="SimSun"/>
                <a:cs typeface="SimSun"/>
              </a:rPr>
              <a:t>，</a:t>
            </a:r>
            <a:r>
              <a:rPr sz="1200" spc="-25" dirty="0">
                <a:latin typeface="Times New Roman"/>
                <a:cs typeface="Times New Roman"/>
              </a:rPr>
              <a:t>press</a:t>
            </a:r>
            <a:r>
              <a:rPr sz="1200" spc="-25" dirty="0">
                <a:latin typeface="SimSun"/>
                <a:cs typeface="SimSun"/>
              </a:rPr>
              <a:t>“▼</a:t>
            </a:r>
            <a:r>
              <a:rPr sz="1200" spc="-25" dirty="0">
                <a:latin typeface="Times New Roman"/>
                <a:cs typeface="Times New Roman"/>
              </a:rPr>
              <a:t>”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showing</a:t>
            </a:r>
            <a:r>
              <a:rPr sz="1200" spc="-10" dirty="0">
                <a:latin typeface="SimSun"/>
                <a:cs typeface="SimSun"/>
              </a:rPr>
              <a:t>“</a:t>
            </a:r>
            <a:r>
              <a:rPr sz="1200" dirty="0">
                <a:latin typeface="SimSun"/>
                <a:cs typeface="SimSun"/>
              </a:rPr>
              <a:t>	</a:t>
            </a:r>
            <a:r>
              <a:rPr sz="1200" spc="-595" dirty="0">
                <a:latin typeface="SimSun"/>
                <a:cs typeface="SimSun"/>
              </a:rPr>
              <a:t>”</a:t>
            </a:r>
            <a:r>
              <a:rPr sz="1200" spc="-95" dirty="0">
                <a:latin typeface="SimSun"/>
                <a:cs typeface="SimSun"/>
              </a:rPr>
              <a:t>，</a:t>
            </a:r>
            <a:r>
              <a:rPr sz="1200" spc="5" dirty="0">
                <a:latin typeface="Times New Roman"/>
                <a:cs typeface="Times New Roman"/>
              </a:rPr>
              <a:t>pr</a:t>
            </a:r>
            <a:r>
              <a:rPr sz="1200" spc="-10" dirty="0">
                <a:latin typeface="Times New Roman"/>
                <a:cs typeface="Times New Roman"/>
              </a:rPr>
              <a:t>e</a:t>
            </a:r>
            <a:r>
              <a:rPr sz="1200" spc="5" dirty="0">
                <a:latin typeface="Times New Roman"/>
                <a:cs typeface="Times New Roman"/>
              </a:rPr>
              <a:t>s</a:t>
            </a:r>
            <a:r>
              <a:rPr sz="1200" spc="-90" dirty="0">
                <a:latin typeface="Times New Roman"/>
                <a:cs typeface="Times New Roman"/>
              </a:rPr>
              <a:t>s</a:t>
            </a:r>
            <a:r>
              <a:rPr sz="1200" spc="5" dirty="0">
                <a:latin typeface="SimSun"/>
                <a:cs typeface="SimSun"/>
              </a:rPr>
              <a:t>“▲</a:t>
            </a:r>
            <a:r>
              <a:rPr sz="1200" spc="-90" dirty="0">
                <a:latin typeface="SimSun"/>
                <a:cs typeface="SimSun"/>
              </a:rPr>
              <a:t>”</a:t>
            </a:r>
            <a:r>
              <a:rPr sz="1200" spc="5" dirty="0">
                <a:latin typeface="Times New Roman"/>
                <a:cs typeface="Times New Roman"/>
              </a:rPr>
              <a:t>showing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SimSun"/>
                <a:cs typeface="SimSun"/>
              </a:rPr>
              <a:t>“ ”</a:t>
            </a:r>
            <a:endParaRPr sz="1200" dirty="0">
              <a:latin typeface="SimSun"/>
              <a:cs typeface="SimSun"/>
            </a:endParaRPr>
          </a:p>
          <a:p>
            <a:pPr marL="214629" indent="-201930">
              <a:lnSpc>
                <a:spcPct val="100000"/>
              </a:lnSpc>
              <a:spcBef>
                <a:spcPts val="1415"/>
              </a:spcBef>
              <a:buAutoNum type="arabicParenR" startAt="4"/>
              <a:tabLst>
                <a:tab pos="214629" algn="l"/>
                <a:tab pos="1644650" algn="l"/>
              </a:tabLst>
            </a:pPr>
            <a:r>
              <a:rPr sz="1200" spc="-10" dirty="0">
                <a:latin typeface="Times New Roman"/>
                <a:cs typeface="Times New Roman"/>
              </a:rPr>
              <a:t>Showing</a:t>
            </a:r>
            <a:r>
              <a:rPr sz="1200" spc="-10" dirty="0">
                <a:latin typeface="SimSun"/>
                <a:cs typeface="SimSun"/>
              </a:rPr>
              <a:t>“</a:t>
            </a:r>
            <a:r>
              <a:rPr sz="1200" dirty="0">
                <a:latin typeface="SimSun"/>
                <a:cs typeface="SimSun"/>
              </a:rPr>
              <a:t>	”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time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drainage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seconds,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press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"Start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/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Stop"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value</a:t>
            </a:r>
            <a:endParaRPr sz="1200" dirty="0">
              <a:latin typeface="Times New Roman"/>
              <a:cs typeface="Times New Roman"/>
            </a:endParaRPr>
          </a:p>
          <a:p>
            <a:pPr marL="12700" marR="5080">
              <a:lnSpc>
                <a:spcPct val="108300"/>
              </a:lnSpc>
              <a:spcBef>
                <a:spcPts val="370"/>
              </a:spcBef>
            </a:pPr>
            <a:r>
              <a:rPr sz="1200" dirty="0">
                <a:latin typeface="Times New Roman"/>
                <a:cs typeface="Times New Roman"/>
              </a:rPr>
              <a:t>display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flashes,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press</a:t>
            </a:r>
            <a:r>
              <a:rPr sz="1200" spc="-15" dirty="0">
                <a:latin typeface="Times New Roman"/>
                <a:cs typeface="Times New Roman"/>
              </a:rPr>
              <a:t> “</a:t>
            </a:r>
            <a:r>
              <a:rPr sz="1200" spc="-225" dirty="0">
                <a:latin typeface="SimSun"/>
                <a:cs typeface="SimSun"/>
              </a:rPr>
              <a:t>▲”、“▼”</a:t>
            </a:r>
            <a:r>
              <a:rPr sz="1200" spc="-10" dirty="0">
                <a:latin typeface="Times New Roman"/>
                <a:cs typeface="Times New Roman"/>
              </a:rPr>
              <a:t>to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turn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up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turn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down,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press</a:t>
            </a:r>
            <a:r>
              <a:rPr sz="1200" spc="-5" dirty="0">
                <a:latin typeface="Times New Roman"/>
                <a:cs typeface="Times New Roman"/>
              </a:rPr>
              <a:t> "</a:t>
            </a:r>
            <a:r>
              <a:rPr sz="1200" dirty="0">
                <a:latin typeface="Times New Roman"/>
                <a:cs typeface="Times New Roman"/>
              </a:rPr>
              <a:t>Start</a:t>
            </a:r>
            <a:r>
              <a:rPr sz="1200" spc="-15" dirty="0">
                <a:latin typeface="Times New Roman"/>
                <a:cs typeface="Times New Roman"/>
              </a:rPr>
              <a:t> / </a:t>
            </a:r>
            <a:r>
              <a:rPr sz="1200" dirty="0">
                <a:latin typeface="Times New Roman"/>
                <a:cs typeface="Times New Roman"/>
              </a:rPr>
              <a:t>Stop</a:t>
            </a:r>
            <a:r>
              <a:rPr sz="1200" spc="-15" dirty="0">
                <a:latin typeface="Times New Roman"/>
                <a:cs typeface="Times New Roman"/>
              </a:rPr>
              <a:t>"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confirm.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Only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solid </a:t>
            </a:r>
            <a:r>
              <a:rPr sz="1200" dirty="0">
                <a:latin typeface="Times New Roman"/>
                <a:cs typeface="Times New Roman"/>
              </a:rPr>
              <a:t>program,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default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240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seconds.</a:t>
            </a:r>
            <a:endParaRPr sz="1200" dirty="0">
              <a:latin typeface="Times New Roman"/>
              <a:cs typeface="Times New Roman"/>
            </a:endParaRPr>
          </a:p>
          <a:p>
            <a:pPr marL="518795" marR="156845" indent="-506730">
              <a:lnSpc>
                <a:spcPts val="3050"/>
              </a:lnSpc>
              <a:spcBef>
                <a:spcPts val="114"/>
              </a:spcBef>
              <a:tabLst>
                <a:tab pos="1828164" algn="l"/>
                <a:tab pos="4382770" algn="l"/>
              </a:tabLst>
            </a:pPr>
            <a:r>
              <a:rPr sz="1200" dirty="0">
                <a:latin typeface="Times New Roman"/>
                <a:cs typeface="Times New Roman"/>
              </a:rPr>
              <a:t>While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showing</a:t>
            </a:r>
            <a:r>
              <a:rPr sz="1200" spc="-10" dirty="0">
                <a:latin typeface="SimSun"/>
                <a:cs typeface="SimSun"/>
              </a:rPr>
              <a:t>“</a:t>
            </a:r>
            <a:r>
              <a:rPr sz="1200" dirty="0">
                <a:latin typeface="SimSun"/>
                <a:cs typeface="SimSun"/>
              </a:rPr>
              <a:t>	”</a:t>
            </a:r>
            <a:r>
              <a:rPr sz="1200" spc="-10" dirty="0">
                <a:latin typeface="SimSun"/>
                <a:cs typeface="SimSun"/>
              </a:rPr>
              <a:t> ，</a:t>
            </a:r>
            <a:r>
              <a:rPr sz="1200" spc="-10" dirty="0">
                <a:latin typeface="Times New Roman"/>
                <a:cs typeface="Times New Roman"/>
              </a:rPr>
              <a:t>press</a:t>
            </a:r>
            <a:r>
              <a:rPr sz="1200" spc="-10" dirty="0">
                <a:latin typeface="SimSun"/>
                <a:cs typeface="SimSun"/>
              </a:rPr>
              <a:t>“▼”</a:t>
            </a:r>
            <a:r>
              <a:rPr sz="1200" spc="-10" dirty="0">
                <a:latin typeface="Times New Roman"/>
                <a:cs typeface="Times New Roman"/>
              </a:rPr>
              <a:t>showing</a:t>
            </a:r>
            <a:r>
              <a:rPr sz="1200" spc="-10" dirty="0">
                <a:latin typeface="SimSun"/>
                <a:cs typeface="SimSun"/>
              </a:rPr>
              <a:t>“</a:t>
            </a:r>
            <a:r>
              <a:rPr sz="1200" dirty="0">
                <a:latin typeface="SimSun"/>
                <a:cs typeface="SimSun"/>
              </a:rPr>
              <a:t>	</a:t>
            </a:r>
            <a:r>
              <a:rPr sz="1200" spc="-610" dirty="0">
                <a:latin typeface="SimSun"/>
                <a:cs typeface="SimSun"/>
              </a:rPr>
              <a:t>”</a:t>
            </a:r>
            <a:r>
              <a:rPr sz="1200" spc="-10" dirty="0">
                <a:latin typeface="SimSun"/>
                <a:cs typeface="SimSun"/>
              </a:rPr>
              <a:t>，</a:t>
            </a:r>
            <a:r>
              <a:rPr sz="1200" spc="-10" dirty="0">
                <a:latin typeface="Times New Roman"/>
                <a:cs typeface="Times New Roman"/>
              </a:rPr>
              <a:t>pr</a:t>
            </a:r>
            <a:r>
              <a:rPr sz="1200" spc="-25" dirty="0">
                <a:latin typeface="Times New Roman"/>
                <a:cs typeface="Times New Roman"/>
              </a:rPr>
              <a:t>e</a:t>
            </a:r>
            <a:r>
              <a:rPr sz="1200" spc="-10" dirty="0">
                <a:latin typeface="Times New Roman"/>
                <a:cs typeface="Times New Roman"/>
              </a:rPr>
              <a:t>s</a:t>
            </a:r>
            <a:r>
              <a:rPr sz="1200" spc="-5" dirty="0">
                <a:latin typeface="Times New Roman"/>
                <a:cs typeface="Times New Roman"/>
              </a:rPr>
              <a:t>s</a:t>
            </a:r>
            <a:r>
              <a:rPr sz="1200" spc="-10" dirty="0">
                <a:latin typeface="SimSun"/>
                <a:cs typeface="SimSun"/>
              </a:rPr>
              <a:t>“▲”</a:t>
            </a:r>
            <a:r>
              <a:rPr sz="1200" spc="-10" dirty="0">
                <a:latin typeface="Times New Roman"/>
                <a:cs typeface="Times New Roman"/>
              </a:rPr>
              <a:t>sh</a:t>
            </a:r>
            <a:r>
              <a:rPr sz="1200" dirty="0">
                <a:latin typeface="Times New Roman"/>
                <a:cs typeface="Times New Roman"/>
              </a:rPr>
              <a:t>o</a:t>
            </a:r>
            <a:r>
              <a:rPr sz="1200" spc="-10" dirty="0">
                <a:latin typeface="Times New Roman"/>
                <a:cs typeface="Times New Roman"/>
              </a:rPr>
              <a:t>win</a:t>
            </a:r>
            <a:r>
              <a:rPr sz="1200" spc="-25" dirty="0">
                <a:latin typeface="Times New Roman"/>
                <a:cs typeface="Times New Roman"/>
              </a:rPr>
              <a:t>g</a:t>
            </a:r>
            <a:r>
              <a:rPr sz="1200" spc="-10" dirty="0">
                <a:latin typeface="SimSun"/>
                <a:cs typeface="SimSun"/>
              </a:rPr>
              <a:t>“</a:t>
            </a:r>
            <a:r>
              <a:rPr sz="1200" spc="-45" dirty="0">
                <a:latin typeface="SimSun"/>
                <a:cs typeface="SimSun"/>
              </a:rPr>
              <a:t> </a:t>
            </a:r>
            <a:r>
              <a:rPr sz="1200" spc="-50" dirty="0">
                <a:latin typeface="SimSun"/>
                <a:cs typeface="SimSun"/>
              </a:rPr>
              <a:t>”</a:t>
            </a:r>
            <a:endParaRPr sz="1200" dirty="0">
              <a:latin typeface="SimSun"/>
              <a:cs typeface="SimSun"/>
            </a:endParaRPr>
          </a:p>
          <a:p>
            <a:pPr marL="214629" indent="-201930">
              <a:lnSpc>
                <a:spcPct val="100000"/>
              </a:lnSpc>
              <a:spcBef>
                <a:spcPts val="1385"/>
              </a:spcBef>
              <a:buAutoNum type="arabicParenR" startAt="5"/>
              <a:tabLst>
                <a:tab pos="214629" algn="l"/>
                <a:tab pos="1643380" algn="l"/>
              </a:tabLst>
            </a:pPr>
            <a:r>
              <a:rPr sz="1200" spc="-10" dirty="0">
                <a:latin typeface="Times New Roman"/>
                <a:cs typeface="Times New Roman"/>
              </a:rPr>
              <a:t>Showing</a:t>
            </a:r>
            <a:r>
              <a:rPr sz="1200" spc="-10" dirty="0">
                <a:latin typeface="SimSun"/>
                <a:cs typeface="SimSun"/>
              </a:rPr>
              <a:t>“</a:t>
            </a:r>
            <a:r>
              <a:rPr sz="1200" dirty="0">
                <a:latin typeface="SimSun"/>
                <a:cs typeface="SimSun"/>
              </a:rPr>
              <a:t>	”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sterilization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pulsation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frequency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seconds,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press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"Start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/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Stop"</a:t>
            </a:r>
            <a:endParaRPr sz="1200" dirty="0">
              <a:latin typeface="Times New Roman"/>
              <a:cs typeface="Times New Roman"/>
            </a:endParaRPr>
          </a:p>
          <a:p>
            <a:pPr marL="12700" marR="5080">
              <a:lnSpc>
                <a:spcPct val="108300"/>
              </a:lnSpc>
              <a:spcBef>
                <a:spcPts val="325"/>
              </a:spcBef>
            </a:pPr>
            <a:r>
              <a:rPr sz="1200" dirty="0">
                <a:latin typeface="Times New Roman"/>
                <a:cs typeface="Times New Roman"/>
              </a:rPr>
              <a:t>displayed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value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fl</a:t>
            </a:r>
            <a:r>
              <a:rPr sz="1200" spc="-2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s</a:t>
            </a:r>
            <a:r>
              <a:rPr sz="1200" spc="5" dirty="0">
                <a:latin typeface="Times New Roman"/>
                <a:cs typeface="Times New Roman"/>
              </a:rPr>
              <a:t>h</a:t>
            </a:r>
            <a:r>
              <a:rPr sz="1200" spc="-15" dirty="0">
                <a:latin typeface="Times New Roman"/>
                <a:cs typeface="Times New Roman"/>
              </a:rPr>
              <a:t>e</a:t>
            </a:r>
            <a:r>
              <a:rPr sz="1200" spc="5" dirty="0">
                <a:latin typeface="Times New Roman"/>
                <a:cs typeface="Times New Roman"/>
              </a:rPr>
              <a:t>s</a:t>
            </a:r>
            <a:r>
              <a:rPr sz="1200" spc="-495" dirty="0">
                <a:latin typeface="SimSun"/>
                <a:cs typeface="SimSun"/>
              </a:rPr>
              <a:t>，</a:t>
            </a:r>
            <a:r>
              <a:rPr sz="1200" spc="-5" dirty="0">
                <a:latin typeface="Times New Roman"/>
                <a:cs typeface="Times New Roman"/>
              </a:rPr>
              <a:t>pr</a:t>
            </a:r>
            <a:r>
              <a:rPr sz="1200" spc="-2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ss</a:t>
            </a:r>
            <a:r>
              <a:rPr sz="1200" spc="-15" dirty="0">
                <a:latin typeface="Times New Roman"/>
                <a:cs typeface="Times New Roman"/>
              </a:rPr>
              <a:t> “</a:t>
            </a:r>
            <a:r>
              <a:rPr sz="1200" spc="-345" dirty="0">
                <a:latin typeface="SimSun"/>
                <a:cs typeface="SimSun"/>
              </a:rPr>
              <a:t>▲”、“▼”</a:t>
            </a:r>
            <a:r>
              <a:rPr sz="1200" spc="-110" dirty="0">
                <a:latin typeface="Times New Roman"/>
                <a:cs typeface="Times New Roman"/>
              </a:rPr>
              <a:t>to</a:t>
            </a:r>
            <a:r>
              <a:rPr sz="1200" dirty="0">
                <a:latin typeface="Times New Roman"/>
                <a:cs typeface="Times New Roman"/>
              </a:rPr>
              <a:t> turn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up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turn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down,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press</a:t>
            </a:r>
            <a:r>
              <a:rPr sz="1200" spc="-5" dirty="0">
                <a:latin typeface="Times New Roman"/>
                <a:cs typeface="Times New Roman"/>
              </a:rPr>
              <a:t> "</a:t>
            </a:r>
            <a:r>
              <a:rPr sz="1200" dirty="0">
                <a:latin typeface="Times New Roman"/>
                <a:cs typeface="Times New Roman"/>
              </a:rPr>
              <a:t>Start</a:t>
            </a:r>
            <a:r>
              <a:rPr sz="1200" spc="-5" dirty="0">
                <a:latin typeface="Times New Roman"/>
                <a:cs typeface="Times New Roman"/>
              </a:rPr>
              <a:t> / </a:t>
            </a:r>
            <a:r>
              <a:rPr sz="1200" dirty="0">
                <a:latin typeface="Times New Roman"/>
                <a:cs typeface="Times New Roman"/>
              </a:rPr>
              <a:t>Stop</a:t>
            </a:r>
            <a:r>
              <a:rPr sz="1200" spc="-10" dirty="0">
                <a:latin typeface="Times New Roman"/>
                <a:cs typeface="Times New Roman"/>
              </a:rPr>
              <a:t>"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confirm. </a:t>
            </a:r>
            <a:r>
              <a:rPr sz="1200" dirty="0">
                <a:latin typeface="Times New Roman"/>
                <a:cs typeface="Times New Roman"/>
              </a:rPr>
              <a:t>Only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custom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procedures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effective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solid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class,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default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0.</a:t>
            </a:r>
            <a:endParaRPr sz="1200" dirty="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425" y="1071879"/>
            <a:ext cx="495300" cy="3810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8227" y="2234268"/>
            <a:ext cx="131789" cy="24062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60477" y="2234200"/>
            <a:ext cx="144162" cy="24483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82836" y="2210752"/>
            <a:ext cx="156427" cy="26828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13232" y="2234200"/>
            <a:ext cx="140043" cy="24075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86512" y="2832311"/>
            <a:ext cx="131789" cy="24062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80187" y="2832243"/>
            <a:ext cx="144162" cy="24483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73971" y="2808795"/>
            <a:ext cx="156427" cy="26828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75792" y="2832243"/>
            <a:ext cx="140043" cy="24075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45558" y="2848823"/>
            <a:ext cx="115192" cy="22825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23358" y="2848750"/>
            <a:ext cx="132258" cy="20794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600907" y="2865059"/>
            <a:ext cx="116447" cy="212023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774691" y="2844672"/>
            <a:ext cx="136525" cy="23240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532553" y="2841231"/>
            <a:ext cx="127686" cy="23585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726228" y="2814585"/>
            <a:ext cx="119434" cy="260591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89919" y="3326256"/>
            <a:ext cx="135938" cy="127952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91969" y="3236426"/>
            <a:ext cx="118707" cy="219918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78634" y="3621237"/>
            <a:ext cx="115192" cy="228259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56434" y="3621164"/>
            <a:ext cx="132258" cy="20794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033983" y="3637473"/>
            <a:ext cx="116447" cy="212023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207767" y="3617086"/>
            <a:ext cx="136525" cy="232409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90496" y="4433782"/>
            <a:ext cx="115192" cy="228259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8296" y="4433709"/>
            <a:ext cx="132258" cy="207945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45845" y="4450019"/>
            <a:ext cx="116447" cy="212023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23896" y="4433782"/>
            <a:ext cx="115192" cy="228259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14596" y="4433782"/>
            <a:ext cx="115192" cy="228259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92396" y="4433709"/>
            <a:ext cx="132258" cy="207945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269945" y="4418542"/>
            <a:ext cx="132509" cy="236515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47848" y="4417271"/>
            <a:ext cx="131789" cy="240622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30623" y="4417271"/>
            <a:ext cx="131789" cy="240622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24298" y="4417203"/>
            <a:ext cx="144162" cy="244839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18082" y="4393755"/>
            <a:ext cx="156427" cy="268287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3268" y="4801632"/>
            <a:ext cx="140043" cy="240758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55190" y="5214451"/>
            <a:ext cx="115192" cy="228259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2990" y="5214379"/>
            <a:ext cx="132258" cy="207945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910539" y="5199211"/>
            <a:ext cx="132509" cy="236515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88442" y="5197940"/>
            <a:ext cx="131789" cy="240622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23338" y="6406981"/>
            <a:ext cx="115192" cy="228259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01138" y="6406909"/>
            <a:ext cx="132258" cy="207945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078687" y="6391741"/>
            <a:ext cx="132509" cy="236515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56590" y="6390470"/>
            <a:ext cx="131789" cy="240622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33290" y="6406981"/>
            <a:ext cx="115192" cy="228259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311031" y="6390402"/>
            <a:ext cx="159861" cy="244839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523667" y="6382907"/>
            <a:ext cx="140026" cy="252334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7342" y="6390470"/>
            <a:ext cx="131789" cy="240622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64451" y="6406981"/>
            <a:ext cx="115192" cy="228259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42251" y="6406909"/>
            <a:ext cx="132258" cy="207945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9815" y="6807393"/>
            <a:ext cx="116447" cy="212023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7866" y="6791156"/>
            <a:ext cx="115192" cy="228259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87575" y="7199462"/>
            <a:ext cx="115192" cy="228259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765315" y="7182882"/>
            <a:ext cx="159861" cy="244839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977952" y="7175387"/>
            <a:ext cx="140026" cy="252334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71627" y="7182950"/>
            <a:ext cx="131789" cy="240622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69439" y="7997021"/>
            <a:ext cx="115192" cy="228259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947179" y="7980442"/>
            <a:ext cx="159861" cy="244839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159816" y="7972947"/>
            <a:ext cx="140026" cy="252334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53491" y="7980510"/>
            <a:ext cx="131789" cy="240622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326182" y="7962784"/>
            <a:ext cx="140026" cy="239576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519857" y="7983406"/>
            <a:ext cx="144162" cy="239970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713532" y="7983406"/>
            <a:ext cx="127686" cy="239970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907207" y="7962719"/>
            <a:ext cx="140026" cy="260657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27646" y="7997021"/>
            <a:ext cx="115192" cy="228259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0066" y="8384299"/>
            <a:ext cx="132258" cy="207945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67615" y="8369131"/>
            <a:ext cx="132509" cy="236515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5518" y="8367860"/>
            <a:ext cx="131789" cy="240622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87427" y="8755264"/>
            <a:ext cx="140026" cy="239576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781102" y="8775886"/>
            <a:ext cx="144162" cy="239970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974777" y="8775886"/>
            <a:ext cx="127686" cy="239970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168452" y="8755198"/>
            <a:ext cx="140026" cy="260657"/>
          </a:xfrm>
          <a:prstGeom prst="rect">
            <a:avLst/>
          </a:prstGeom>
        </p:spPr>
      </p:pic>
      <p:sp>
        <p:nvSpPr>
          <p:cNvPr id="75" name="object 7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pc="-25" dirty="0"/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1136650"/>
            <a:ext cx="1092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While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showing</a:t>
            </a:r>
            <a:r>
              <a:rPr sz="1200" spc="-10" dirty="0">
                <a:latin typeface="SimSun"/>
                <a:cs typeface="SimSun"/>
              </a:rPr>
              <a:t>“</a:t>
            </a:r>
            <a:endParaRPr sz="1200">
              <a:latin typeface="SimSun"/>
              <a:cs typeface="SimSu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73579" y="1136650"/>
            <a:ext cx="1859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SimSun"/>
                <a:cs typeface="SimSun"/>
              </a:rPr>
              <a:t>”</a:t>
            </a:r>
            <a:r>
              <a:rPr sz="1200" spc="-150" dirty="0">
                <a:latin typeface="SimSun"/>
                <a:cs typeface="SimSun"/>
              </a:rPr>
              <a:t> </a:t>
            </a:r>
            <a:r>
              <a:rPr sz="1200" spc="-10" dirty="0">
                <a:latin typeface="SimSun"/>
                <a:cs typeface="SimSun"/>
              </a:rPr>
              <a:t>，</a:t>
            </a:r>
            <a:r>
              <a:rPr sz="1200" spc="-10" dirty="0">
                <a:latin typeface="Times New Roman"/>
                <a:cs typeface="Times New Roman"/>
              </a:rPr>
              <a:t>press</a:t>
            </a:r>
            <a:r>
              <a:rPr sz="1200" spc="-10" dirty="0">
                <a:latin typeface="SimSun"/>
                <a:cs typeface="SimSun"/>
              </a:rPr>
              <a:t>“▼”</a:t>
            </a:r>
            <a:r>
              <a:rPr sz="1200" spc="-10" dirty="0">
                <a:latin typeface="Times New Roman"/>
                <a:cs typeface="Times New Roman"/>
              </a:rPr>
              <a:t>showing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SimSun"/>
                <a:cs typeface="SimSun"/>
              </a:rPr>
              <a:t>“</a:t>
            </a:r>
            <a:endParaRPr sz="12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4257" y="1136650"/>
            <a:ext cx="16459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5" dirty="0">
                <a:latin typeface="SimSun"/>
                <a:cs typeface="SimSun"/>
              </a:rPr>
              <a:t>”</a:t>
            </a:r>
            <a:r>
              <a:rPr sz="1200" spc="-105" dirty="0">
                <a:latin typeface="SimSun"/>
                <a:cs typeface="SimSun"/>
              </a:rPr>
              <a:t>，</a:t>
            </a:r>
            <a:r>
              <a:rPr sz="1200" spc="-5" dirty="0">
                <a:latin typeface="Times New Roman"/>
                <a:cs typeface="Times New Roman"/>
              </a:rPr>
              <a:t>pr</a:t>
            </a:r>
            <a:r>
              <a:rPr sz="1200" spc="-2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s</a:t>
            </a:r>
            <a:r>
              <a:rPr sz="1200" spc="-100" dirty="0">
                <a:latin typeface="Times New Roman"/>
                <a:cs typeface="Times New Roman"/>
              </a:rPr>
              <a:t>s</a:t>
            </a:r>
            <a:r>
              <a:rPr sz="1200" spc="-5" dirty="0">
                <a:latin typeface="SimSun"/>
                <a:cs typeface="SimSun"/>
              </a:rPr>
              <a:t>“▲</a:t>
            </a:r>
            <a:r>
              <a:rPr sz="1200" spc="-105" dirty="0">
                <a:latin typeface="SimSun"/>
                <a:cs typeface="SimSun"/>
              </a:rPr>
              <a:t>”</a:t>
            </a:r>
            <a:r>
              <a:rPr sz="1200" spc="-5" dirty="0">
                <a:latin typeface="Times New Roman"/>
                <a:cs typeface="Times New Roman"/>
              </a:rPr>
              <a:t>showi</a:t>
            </a:r>
            <a:r>
              <a:rPr sz="1200" spc="5" dirty="0">
                <a:latin typeface="Times New Roman"/>
                <a:cs typeface="Times New Roman"/>
              </a:rPr>
              <a:t>n</a:t>
            </a:r>
            <a:r>
              <a:rPr sz="1200" spc="-100" dirty="0">
                <a:latin typeface="Times New Roman"/>
                <a:cs typeface="Times New Roman"/>
              </a:rPr>
              <a:t>g</a:t>
            </a:r>
            <a:r>
              <a:rPr sz="1200" spc="-5" dirty="0">
                <a:latin typeface="SimSun"/>
                <a:cs typeface="SimSun"/>
              </a:rPr>
              <a:t>“</a:t>
            </a:r>
            <a:endParaRPr sz="1200">
              <a:latin typeface="SimSun"/>
              <a:cs typeface="SimSu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3100" y="1516126"/>
            <a:ext cx="6216015" cy="818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023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SimSun"/>
                <a:cs typeface="SimSun"/>
              </a:rPr>
              <a:t>”</a:t>
            </a:r>
            <a:endParaRPr sz="12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SimSun"/>
              <a:cs typeface="SimSun"/>
            </a:endParaRPr>
          </a:p>
          <a:p>
            <a:pPr marL="12700" marR="5080" indent="201930">
              <a:lnSpc>
                <a:spcPct val="116700"/>
              </a:lnSpc>
              <a:spcBef>
                <a:spcPts val="5"/>
              </a:spcBef>
              <a:buAutoNum type="arabicParenR" startAt="6"/>
              <a:tabLst>
                <a:tab pos="214629" algn="l"/>
                <a:tab pos="1706245" algn="l"/>
              </a:tabLst>
            </a:pPr>
            <a:r>
              <a:rPr sz="1200" spc="-10" dirty="0">
                <a:latin typeface="Times New Roman"/>
                <a:cs typeface="Times New Roman"/>
              </a:rPr>
              <a:t>Showing</a:t>
            </a:r>
            <a:r>
              <a:rPr sz="1200" spc="-10" dirty="0">
                <a:latin typeface="SimSun"/>
                <a:cs typeface="SimSun"/>
              </a:rPr>
              <a:t>“</a:t>
            </a:r>
            <a:r>
              <a:rPr sz="1200" dirty="0">
                <a:latin typeface="SimSun"/>
                <a:cs typeface="SimSun"/>
              </a:rPr>
              <a:t>	”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drying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time,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minutes,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press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5" dirty="0">
                <a:latin typeface="Times New Roman"/>
                <a:cs typeface="Times New Roman"/>
              </a:rPr>
              <a:t> "</a:t>
            </a:r>
            <a:r>
              <a:rPr sz="1200" dirty="0">
                <a:latin typeface="Times New Roman"/>
                <a:cs typeface="Times New Roman"/>
              </a:rPr>
              <a:t>Start</a:t>
            </a:r>
            <a:r>
              <a:rPr sz="1200" spc="-20" dirty="0">
                <a:latin typeface="Times New Roman"/>
                <a:cs typeface="Times New Roman"/>
              </a:rPr>
              <a:t> / </a:t>
            </a:r>
            <a:r>
              <a:rPr sz="1200" dirty="0">
                <a:latin typeface="Times New Roman"/>
                <a:cs typeface="Times New Roman"/>
              </a:rPr>
              <a:t>Stop</a:t>
            </a:r>
            <a:r>
              <a:rPr sz="1200" spc="-20" dirty="0">
                <a:latin typeface="Times New Roman"/>
                <a:cs typeface="Times New Roman"/>
              </a:rPr>
              <a:t>" </a:t>
            </a:r>
            <a:r>
              <a:rPr sz="1200" dirty="0">
                <a:latin typeface="Times New Roman"/>
                <a:cs typeface="Times New Roman"/>
              </a:rPr>
              <a:t>displayed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value</a:t>
            </a:r>
            <a:r>
              <a:rPr sz="1200" spc="-25" dirty="0">
                <a:latin typeface="Times New Roman"/>
                <a:cs typeface="Times New Roman"/>
              </a:rPr>
              <a:t> and flashes</a:t>
            </a:r>
            <a:r>
              <a:rPr sz="1200" spc="-25" dirty="0">
                <a:latin typeface="SimSun"/>
                <a:cs typeface="SimSun"/>
              </a:rPr>
              <a:t>，</a:t>
            </a:r>
            <a:r>
              <a:rPr sz="1200" spc="-25" dirty="0">
                <a:latin typeface="Times New Roman"/>
                <a:cs typeface="Times New Roman"/>
              </a:rPr>
              <a:t>press</a:t>
            </a:r>
            <a:r>
              <a:rPr sz="1200" spc="-20" dirty="0">
                <a:latin typeface="Times New Roman"/>
                <a:cs typeface="Times New Roman"/>
              </a:rPr>
              <a:t> “</a:t>
            </a:r>
            <a:r>
              <a:rPr sz="1200" spc="-275" dirty="0">
                <a:latin typeface="SimSun"/>
                <a:cs typeface="SimSun"/>
              </a:rPr>
              <a:t>▲”、“▼”</a:t>
            </a:r>
            <a:r>
              <a:rPr sz="1200" spc="-45" dirty="0">
                <a:latin typeface="Times New Roman"/>
                <a:cs typeface="Times New Roman"/>
              </a:rPr>
              <a:t>to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turn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up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turn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down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dirty="0">
                <a:latin typeface="Times New Roman"/>
                <a:cs typeface="Times New Roman"/>
              </a:rPr>
              <a:t>press</a:t>
            </a:r>
            <a:r>
              <a:rPr sz="1200" spc="-10" dirty="0">
                <a:latin typeface="Times New Roman"/>
                <a:cs typeface="Times New Roman"/>
              </a:rPr>
              <a:t> "</a:t>
            </a:r>
            <a:r>
              <a:rPr sz="1200" dirty="0">
                <a:latin typeface="Times New Roman"/>
                <a:cs typeface="Times New Roman"/>
              </a:rPr>
              <a:t>Start</a:t>
            </a:r>
            <a:r>
              <a:rPr sz="1200" spc="-10" dirty="0">
                <a:latin typeface="Times New Roman"/>
                <a:cs typeface="Times New Roman"/>
              </a:rPr>
              <a:t> / </a:t>
            </a:r>
            <a:r>
              <a:rPr sz="1200" dirty="0">
                <a:latin typeface="Times New Roman"/>
                <a:cs typeface="Times New Roman"/>
              </a:rPr>
              <a:t>Stop</a:t>
            </a:r>
            <a:r>
              <a:rPr sz="1200" spc="-15" dirty="0">
                <a:latin typeface="Times New Roman"/>
                <a:cs typeface="Times New Roman"/>
              </a:rPr>
              <a:t>"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confirm.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Only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solid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custom </a:t>
            </a:r>
            <a:r>
              <a:rPr sz="1200" dirty="0">
                <a:latin typeface="Times New Roman"/>
                <a:cs typeface="Times New Roman"/>
              </a:rPr>
              <a:t>program,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default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10.</a:t>
            </a:r>
            <a:endParaRPr sz="1200">
              <a:latin typeface="Times New Roman"/>
              <a:cs typeface="Times New Roman"/>
            </a:endParaRPr>
          </a:p>
          <a:p>
            <a:pPr marL="12700" marR="70485">
              <a:lnSpc>
                <a:spcPts val="3040"/>
              </a:lnSpc>
              <a:spcBef>
                <a:spcPts val="204"/>
              </a:spcBef>
              <a:tabLst>
                <a:tab pos="897890" algn="l"/>
                <a:tab pos="1889125" algn="l"/>
                <a:tab pos="4620260" algn="l"/>
              </a:tabLst>
            </a:pPr>
            <a:r>
              <a:rPr sz="1200" dirty="0">
                <a:latin typeface="Times New Roman"/>
                <a:cs typeface="Times New Roman"/>
              </a:rPr>
              <a:t>While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showing</a:t>
            </a:r>
            <a:r>
              <a:rPr sz="1200" spc="-10" dirty="0">
                <a:latin typeface="SimSun"/>
                <a:cs typeface="SimSun"/>
              </a:rPr>
              <a:t>“</a:t>
            </a:r>
            <a:r>
              <a:rPr sz="1200" dirty="0">
                <a:latin typeface="SimSun"/>
                <a:cs typeface="SimSun"/>
              </a:rPr>
              <a:t>	”</a:t>
            </a:r>
            <a:r>
              <a:rPr sz="1200" spc="-10" dirty="0">
                <a:latin typeface="SimSun"/>
                <a:cs typeface="SimSun"/>
              </a:rPr>
              <a:t> ，</a:t>
            </a:r>
            <a:r>
              <a:rPr sz="1200" spc="-10" dirty="0">
                <a:latin typeface="Times New Roman"/>
                <a:cs typeface="Times New Roman"/>
              </a:rPr>
              <a:t>pressing</a:t>
            </a:r>
            <a:r>
              <a:rPr sz="1200" spc="-10" dirty="0">
                <a:latin typeface="SimSun"/>
                <a:cs typeface="SimSun"/>
              </a:rPr>
              <a:t>“▼”</a:t>
            </a:r>
            <a:r>
              <a:rPr sz="1200" spc="-10" dirty="0">
                <a:latin typeface="Times New Roman"/>
                <a:cs typeface="Times New Roman"/>
              </a:rPr>
              <a:t>showing</a:t>
            </a:r>
            <a:r>
              <a:rPr sz="1200" spc="-10" dirty="0">
                <a:latin typeface="SimSun"/>
                <a:cs typeface="SimSun"/>
              </a:rPr>
              <a:t>“</a:t>
            </a:r>
            <a:r>
              <a:rPr sz="1200" dirty="0">
                <a:latin typeface="SimSun"/>
                <a:cs typeface="SimSun"/>
              </a:rPr>
              <a:t>	</a:t>
            </a:r>
            <a:r>
              <a:rPr sz="1200" spc="-610" dirty="0">
                <a:latin typeface="SimSun"/>
                <a:cs typeface="SimSun"/>
              </a:rPr>
              <a:t>”</a:t>
            </a:r>
            <a:r>
              <a:rPr sz="1200" spc="-10" dirty="0">
                <a:latin typeface="SimSun"/>
                <a:cs typeface="SimSun"/>
              </a:rPr>
              <a:t>，</a:t>
            </a:r>
            <a:r>
              <a:rPr sz="1200" spc="-10" dirty="0">
                <a:latin typeface="Times New Roman"/>
                <a:cs typeface="Times New Roman"/>
              </a:rPr>
              <a:t>pr</a:t>
            </a:r>
            <a:r>
              <a:rPr sz="1200" spc="-25" dirty="0">
                <a:latin typeface="Times New Roman"/>
                <a:cs typeface="Times New Roman"/>
              </a:rPr>
              <a:t>e</a:t>
            </a:r>
            <a:r>
              <a:rPr sz="1200" spc="-10" dirty="0">
                <a:latin typeface="Times New Roman"/>
                <a:cs typeface="Times New Roman"/>
              </a:rPr>
              <a:t>s</a:t>
            </a:r>
            <a:r>
              <a:rPr sz="1200" spc="-5" dirty="0">
                <a:latin typeface="Times New Roman"/>
                <a:cs typeface="Times New Roman"/>
              </a:rPr>
              <a:t>s</a:t>
            </a:r>
            <a:r>
              <a:rPr sz="1200" spc="-10" dirty="0">
                <a:latin typeface="SimSun"/>
                <a:cs typeface="SimSun"/>
              </a:rPr>
              <a:t>“▲”</a:t>
            </a:r>
            <a:r>
              <a:rPr sz="1200" spc="-10" dirty="0">
                <a:latin typeface="Times New Roman"/>
                <a:cs typeface="Times New Roman"/>
              </a:rPr>
              <a:t>s</a:t>
            </a:r>
            <a:r>
              <a:rPr sz="1200" dirty="0">
                <a:latin typeface="Times New Roman"/>
                <a:cs typeface="Times New Roman"/>
              </a:rPr>
              <a:t>h</a:t>
            </a:r>
            <a:r>
              <a:rPr sz="1200" spc="-10" dirty="0">
                <a:latin typeface="Times New Roman"/>
                <a:cs typeface="Times New Roman"/>
              </a:rPr>
              <a:t>owing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SimSun"/>
                <a:cs typeface="SimSun"/>
              </a:rPr>
              <a:t>“</a:t>
            </a:r>
            <a:r>
              <a:rPr sz="1200" dirty="0">
                <a:latin typeface="SimSun"/>
                <a:cs typeface="SimSun"/>
              </a:rPr>
              <a:t>	</a:t>
            </a:r>
            <a:r>
              <a:rPr sz="1200" spc="-50" dirty="0">
                <a:latin typeface="SimSun"/>
                <a:cs typeface="SimSun"/>
              </a:rPr>
              <a:t>”</a:t>
            </a:r>
            <a:endParaRPr sz="1200">
              <a:latin typeface="SimSun"/>
              <a:cs typeface="SimSun"/>
            </a:endParaRPr>
          </a:p>
          <a:p>
            <a:pPr marL="12700" marR="5080" indent="201930">
              <a:lnSpc>
                <a:spcPct val="134200"/>
              </a:lnSpc>
              <a:spcBef>
                <a:spcPts val="770"/>
              </a:spcBef>
              <a:buAutoNum type="arabicParenR" startAt="7"/>
              <a:tabLst>
                <a:tab pos="214629" algn="l"/>
                <a:tab pos="1626235" algn="l"/>
              </a:tabLst>
            </a:pPr>
            <a:r>
              <a:rPr sz="1200" spc="-10" dirty="0">
                <a:latin typeface="Times New Roman"/>
                <a:cs typeface="Times New Roman"/>
              </a:rPr>
              <a:t>Showing</a:t>
            </a:r>
            <a:r>
              <a:rPr sz="1200" spc="-10" dirty="0">
                <a:latin typeface="SimSun"/>
                <a:cs typeface="SimSun"/>
              </a:rPr>
              <a:t>“</a:t>
            </a:r>
            <a:r>
              <a:rPr sz="1200" dirty="0">
                <a:latin typeface="SimSun"/>
                <a:cs typeface="SimSun"/>
              </a:rPr>
              <a:t>	”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incubation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temperature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degrees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Celsius,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press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" dirty="0">
                <a:latin typeface="Times New Roman"/>
                <a:cs typeface="Times New Roman"/>
              </a:rPr>
              <a:t> "</a:t>
            </a:r>
            <a:r>
              <a:rPr sz="1200" dirty="0">
                <a:latin typeface="Times New Roman"/>
                <a:cs typeface="Times New Roman"/>
              </a:rPr>
              <a:t>Start</a:t>
            </a:r>
            <a:r>
              <a:rPr sz="1200" spc="-10" dirty="0">
                <a:latin typeface="Times New Roman"/>
                <a:cs typeface="Times New Roman"/>
              </a:rPr>
              <a:t> / Stop" </a:t>
            </a:r>
            <a:r>
              <a:rPr sz="1200" dirty="0">
                <a:latin typeface="Times New Roman"/>
                <a:cs typeface="Times New Roman"/>
              </a:rPr>
              <a:t>displayed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value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 flashes</a:t>
            </a:r>
            <a:r>
              <a:rPr sz="1200" spc="-10" dirty="0">
                <a:latin typeface="Times New Roman"/>
                <a:cs typeface="Times New Roman"/>
              </a:rPr>
              <a:t>, </a:t>
            </a:r>
            <a:r>
              <a:rPr sz="1200" dirty="0">
                <a:latin typeface="Times New Roman"/>
                <a:cs typeface="Times New Roman"/>
              </a:rPr>
              <a:t>press</a:t>
            </a:r>
            <a:r>
              <a:rPr sz="1200" spc="-15" dirty="0">
                <a:latin typeface="Times New Roman"/>
                <a:cs typeface="Times New Roman"/>
              </a:rPr>
              <a:t> “</a:t>
            </a:r>
            <a:r>
              <a:rPr sz="1200" spc="-290" dirty="0">
                <a:latin typeface="SimSun"/>
                <a:cs typeface="SimSun"/>
              </a:rPr>
              <a:t>▲”、“▼”</a:t>
            </a:r>
            <a:r>
              <a:rPr sz="1200" spc="-65" dirty="0">
                <a:latin typeface="Times New Roman"/>
                <a:cs typeface="Times New Roman"/>
              </a:rPr>
              <a:t>to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turn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up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turn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down,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press</a:t>
            </a:r>
            <a:r>
              <a:rPr sz="1200" spc="-10" dirty="0">
                <a:latin typeface="Times New Roman"/>
                <a:cs typeface="Times New Roman"/>
              </a:rPr>
              <a:t> "</a:t>
            </a:r>
            <a:r>
              <a:rPr sz="1200" dirty="0">
                <a:latin typeface="Times New Roman"/>
                <a:cs typeface="Times New Roman"/>
              </a:rPr>
              <a:t>Start</a:t>
            </a:r>
            <a:r>
              <a:rPr sz="1200" spc="-15" dirty="0">
                <a:latin typeface="Times New Roman"/>
                <a:cs typeface="Times New Roman"/>
              </a:rPr>
              <a:t> / </a:t>
            </a:r>
            <a:r>
              <a:rPr sz="1200" dirty="0">
                <a:latin typeface="Times New Roman"/>
                <a:cs typeface="Times New Roman"/>
              </a:rPr>
              <a:t>End"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confirm.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  <a:tabLst>
                <a:tab pos="1809750" algn="l"/>
                <a:tab pos="4617085" algn="l"/>
              </a:tabLst>
            </a:pPr>
            <a:r>
              <a:rPr sz="1200" dirty="0">
                <a:latin typeface="Times New Roman"/>
                <a:cs typeface="Times New Roman"/>
              </a:rPr>
              <a:t>While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showing</a:t>
            </a:r>
            <a:r>
              <a:rPr sz="1200" spc="-10" dirty="0">
                <a:latin typeface="SimSun"/>
                <a:cs typeface="SimSun"/>
              </a:rPr>
              <a:t>“</a:t>
            </a:r>
            <a:r>
              <a:rPr sz="1200" dirty="0">
                <a:latin typeface="SimSun"/>
                <a:cs typeface="SimSun"/>
              </a:rPr>
              <a:t>	”</a:t>
            </a:r>
            <a:r>
              <a:rPr sz="1200" spc="-15" dirty="0">
                <a:latin typeface="SimSun"/>
                <a:cs typeface="SimSun"/>
              </a:rPr>
              <a:t> </a:t>
            </a:r>
            <a:r>
              <a:rPr sz="1200" dirty="0">
                <a:latin typeface="SimSun"/>
                <a:cs typeface="SimSun"/>
              </a:rPr>
              <a:t>，</a:t>
            </a:r>
            <a:r>
              <a:rPr sz="1200" dirty="0">
                <a:latin typeface="Times New Roman"/>
                <a:cs typeface="Times New Roman"/>
              </a:rPr>
              <a:t>pressing</a:t>
            </a:r>
            <a:r>
              <a:rPr sz="1200" spc="27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SimSun"/>
                <a:cs typeface="SimSun"/>
              </a:rPr>
              <a:t>“▼”</a:t>
            </a:r>
            <a:r>
              <a:rPr sz="1200" spc="-10" dirty="0">
                <a:latin typeface="Times New Roman"/>
                <a:cs typeface="Times New Roman"/>
              </a:rPr>
              <a:t>showing</a:t>
            </a:r>
            <a:r>
              <a:rPr sz="1200" spc="-10" dirty="0">
                <a:latin typeface="SimSun"/>
                <a:cs typeface="SimSun"/>
              </a:rPr>
              <a:t>“</a:t>
            </a:r>
            <a:r>
              <a:rPr sz="1200" dirty="0">
                <a:latin typeface="SimSun"/>
                <a:cs typeface="SimSun"/>
              </a:rPr>
              <a:t>	</a:t>
            </a:r>
            <a:r>
              <a:rPr sz="1200" spc="-575" dirty="0">
                <a:latin typeface="SimSun"/>
                <a:cs typeface="SimSun"/>
              </a:rPr>
              <a:t>”</a:t>
            </a:r>
            <a:r>
              <a:rPr sz="1200" spc="25" dirty="0">
                <a:latin typeface="SimSun"/>
                <a:cs typeface="SimSun"/>
              </a:rPr>
              <a:t>，</a:t>
            </a:r>
            <a:r>
              <a:rPr sz="1200" spc="25" dirty="0">
                <a:latin typeface="Times New Roman"/>
                <a:cs typeface="Times New Roman"/>
              </a:rPr>
              <a:t>pr</a:t>
            </a:r>
            <a:r>
              <a:rPr sz="1200" spc="10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s</a:t>
            </a:r>
            <a:r>
              <a:rPr sz="1200" spc="30" dirty="0">
                <a:latin typeface="Times New Roman"/>
                <a:cs typeface="Times New Roman"/>
              </a:rPr>
              <a:t>s</a:t>
            </a:r>
            <a:r>
              <a:rPr sz="1200" spc="25" dirty="0">
                <a:latin typeface="SimSun"/>
                <a:cs typeface="SimSun"/>
              </a:rPr>
              <a:t>“▲”</a:t>
            </a:r>
            <a:r>
              <a:rPr sz="1200" spc="35" dirty="0">
                <a:latin typeface="Times New Roman"/>
                <a:cs typeface="Times New Roman"/>
              </a:rPr>
              <a:t>s</a:t>
            </a:r>
            <a:r>
              <a:rPr sz="1200" spc="25" dirty="0">
                <a:latin typeface="Times New Roman"/>
                <a:cs typeface="Times New Roman"/>
              </a:rPr>
              <a:t>howing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960755" algn="l"/>
              </a:tabLst>
            </a:pPr>
            <a:r>
              <a:rPr sz="1200" spc="-50" dirty="0">
                <a:latin typeface="SimSun"/>
                <a:cs typeface="SimSun"/>
              </a:rPr>
              <a:t>“</a:t>
            </a:r>
            <a:r>
              <a:rPr sz="1200" dirty="0">
                <a:latin typeface="SimSun"/>
                <a:cs typeface="SimSun"/>
              </a:rPr>
              <a:t>	</a:t>
            </a:r>
            <a:r>
              <a:rPr sz="1200" spc="-50" dirty="0">
                <a:latin typeface="SimSun"/>
                <a:cs typeface="SimSun"/>
              </a:rPr>
              <a:t>”</a:t>
            </a:r>
            <a:endParaRPr sz="1200">
              <a:latin typeface="SimSun"/>
              <a:cs typeface="SimSun"/>
            </a:endParaRPr>
          </a:p>
          <a:p>
            <a:pPr marL="12700" marR="123189" indent="201930">
              <a:lnSpc>
                <a:spcPct val="134200"/>
              </a:lnSpc>
              <a:spcBef>
                <a:spcPts val="1055"/>
              </a:spcBef>
              <a:buAutoNum type="arabicParenR" startAt="8"/>
              <a:tabLst>
                <a:tab pos="214629" algn="l"/>
                <a:tab pos="1626235" algn="l"/>
              </a:tabLst>
            </a:pPr>
            <a:r>
              <a:rPr sz="1200" spc="-10" dirty="0">
                <a:latin typeface="Times New Roman"/>
                <a:cs typeface="Times New Roman"/>
              </a:rPr>
              <a:t>Showing</a:t>
            </a:r>
            <a:r>
              <a:rPr sz="1200" spc="-10" dirty="0">
                <a:latin typeface="SimSun"/>
                <a:cs typeface="SimSun"/>
              </a:rPr>
              <a:t>“</a:t>
            </a:r>
            <a:r>
              <a:rPr sz="1200" dirty="0">
                <a:latin typeface="SimSun"/>
                <a:cs typeface="SimSun"/>
              </a:rPr>
              <a:t>	”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soaking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time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minutes,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press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5" dirty="0">
                <a:latin typeface="Times New Roman"/>
                <a:cs typeface="Times New Roman"/>
              </a:rPr>
              <a:t> "</a:t>
            </a:r>
            <a:r>
              <a:rPr sz="1200" dirty="0">
                <a:latin typeface="Times New Roman"/>
                <a:cs typeface="Times New Roman"/>
              </a:rPr>
              <a:t>Start</a:t>
            </a:r>
            <a:r>
              <a:rPr sz="1200" spc="-20" dirty="0">
                <a:latin typeface="Times New Roman"/>
                <a:cs typeface="Times New Roman"/>
              </a:rPr>
              <a:t> / </a:t>
            </a:r>
            <a:r>
              <a:rPr sz="1200" dirty="0">
                <a:latin typeface="Times New Roman"/>
                <a:cs typeface="Times New Roman"/>
              </a:rPr>
              <a:t>Stop</a:t>
            </a:r>
            <a:r>
              <a:rPr sz="1200" spc="-20" dirty="0">
                <a:latin typeface="Times New Roman"/>
                <a:cs typeface="Times New Roman"/>
              </a:rPr>
              <a:t>" </a:t>
            </a:r>
            <a:r>
              <a:rPr sz="1200" dirty="0">
                <a:latin typeface="Times New Roman"/>
                <a:cs typeface="Times New Roman"/>
              </a:rPr>
              <a:t>displayed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value</a:t>
            </a:r>
            <a:r>
              <a:rPr sz="1200" spc="-25" dirty="0">
                <a:latin typeface="Times New Roman"/>
                <a:cs typeface="Times New Roman"/>
              </a:rPr>
              <a:t> and </a:t>
            </a:r>
            <a:r>
              <a:rPr sz="1200" dirty="0">
                <a:latin typeface="Times New Roman"/>
                <a:cs typeface="Times New Roman"/>
              </a:rPr>
              <a:t>flashes</a:t>
            </a:r>
            <a:r>
              <a:rPr sz="1200" dirty="0">
                <a:latin typeface="SimSun"/>
                <a:cs typeface="SimSun"/>
              </a:rPr>
              <a:t>，</a:t>
            </a:r>
            <a:r>
              <a:rPr sz="1200" dirty="0">
                <a:latin typeface="Times New Roman"/>
                <a:cs typeface="Times New Roman"/>
              </a:rPr>
              <a:t>press</a:t>
            </a:r>
            <a:r>
              <a:rPr sz="1200" spc="-20" dirty="0">
                <a:latin typeface="Times New Roman"/>
                <a:cs typeface="Times New Roman"/>
              </a:rPr>
              <a:t> “</a:t>
            </a:r>
            <a:r>
              <a:rPr sz="1200" spc="-210" dirty="0">
                <a:latin typeface="SimSun"/>
                <a:cs typeface="SimSun"/>
              </a:rPr>
              <a:t>▲”、“▼”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turn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up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turn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down,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press</a:t>
            </a:r>
            <a:r>
              <a:rPr sz="1200" spc="-5" dirty="0">
                <a:latin typeface="Times New Roman"/>
                <a:cs typeface="Times New Roman"/>
              </a:rPr>
              <a:t> "</a:t>
            </a:r>
            <a:r>
              <a:rPr sz="1200" dirty="0">
                <a:latin typeface="Times New Roman"/>
                <a:cs typeface="Times New Roman"/>
              </a:rPr>
              <a:t>Start</a:t>
            </a:r>
            <a:r>
              <a:rPr sz="1200" spc="-15" dirty="0">
                <a:latin typeface="Times New Roman"/>
                <a:cs typeface="Times New Roman"/>
              </a:rPr>
              <a:t> / </a:t>
            </a:r>
            <a:r>
              <a:rPr sz="1200" dirty="0">
                <a:latin typeface="Times New Roman"/>
                <a:cs typeface="Times New Roman"/>
              </a:rPr>
              <a:t>Stop</a:t>
            </a:r>
            <a:r>
              <a:rPr sz="1200" spc="-15" dirty="0">
                <a:latin typeface="Times New Roman"/>
                <a:cs typeface="Times New Roman"/>
              </a:rPr>
              <a:t>"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confirm.</a:t>
            </a:r>
            <a:endParaRPr sz="1200">
              <a:latin typeface="Times New Roman"/>
              <a:cs typeface="Times New Roman"/>
            </a:endParaRPr>
          </a:p>
          <a:p>
            <a:pPr marL="341630" marR="353695" indent="-329565">
              <a:lnSpc>
                <a:spcPts val="3120"/>
              </a:lnSpc>
              <a:spcBef>
                <a:spcPts val="15"/>
              </a:spcBef>
              <a:tabLst>
                <a:tab pos="1795780" algn="l"/>
                <a:tab pos="4234815" algn="l"/>
              </a:tabLst>
            </a:pPr>
            <a:r>
              <a:rPr sz="1200" dirty="0">
                <a:latin typeface="Times New Roman"/>
                <a:cs typeface="Times New Roman"/>
              </a:rPr>
              <a:t>While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showing</a:t>
            </a:r>
            <a:r>
              <a:rPr sz="1200" spc="-10" dirty="0">
                <a:latin typeface="SimSun"/>
                <a:cs typeface="SimSun"/>
              </a:rPr>
              <a:t>“</a:t>
            </a:r>
            <a:r>
              <a:rPr sz="1200" dirty="0">
                <a:latin typeface="SimSun"/>
                <a:cs typeface="SimSun"/>
              </a:rPr>
              <a:t>	”</a:t>
            </a:r>
            <a:r>
              <a:rPr sz="1200" spc="-110" dirty="0">
                <a:latin typeface="SimSun"/>
                <a:cs typeface="SimSun"/>
              </a:rPr>
              <a:t> </a:t>
            </a:r>
            <a:r>
              <a:rPr sz="1200" spc="-10" dirty="0">
                <a:latin typeface="SimSun"/>
                <a:cs typeface="SimSun"/>
              </a:rPr>
              <a:t>，</a:t>
            </a:r>
            <a:r>
              <a:rPr sz="1200" spc="-10" dirty="0">
                <a:latin typeface="Times New Roman"/>
                <a:cs typeface="Times New Roman"/>
              </a:rPr>
              <a:t>press</a:t>
            </a:r>
            <a:r>
              <a:rPr sz="1200" spc="-10" dirty="0">
                <a:latin typeface="SimSun"/>
                <a:cs typeface="SimSun"/>
              </a:rPr>
              <a:t>“▼”</a:t>
            </a:r>
            <a:r>
              <a:rPr sz="1200" spc="-10" dirty="0">
                <a:latin typeface="Times New Roman"/>
                <a:cs typeface="Times New Roman"/>
              </a:rPr>
              <a:t>showing</a:t>
            </a:r>
            <a:r>
              <a:rPr sz="1200" spc="-10" dirty="0">
                <a:latin typeface="SimSun"/>
                <a:cs typeface="SimSun"/>
              </a:rPr>
              <a:t>“</a:t>
            </a:r>
            <a:r>
              <a:rPr sz="1200" dirty="0">
                <a:latin typeface="SimSun"/>
                <a:cs typeface="SimSun"/>
              </a:rPr>
              <a:t>	</a:t>
            </a:r>
            <a:r>
              <a:rPr sz="1200" spc="-610" dirty="0">
                <a:latin typeface="SimSun"/>
                <a:cs typeface="SimSun"/>
              </a:rPr>
              <a:t>”</a:t>
            </a:r>
            <a:r>
              <a:rPr sz="1200" spc="-110" dirty="0">
                <a:latin typeface="SimSun"/>
                <a:cs typeface="SimSun"/>
              </a:rPr>
              <a:t>，</a:t>
            </a:r>
            <a:r>
              <a:rPr sz="1200" spc="-10" dirty="0">
                <a:latin typeface="Times New Roman"/>
                <a:cs typeface="Times New Roman"/>
              </a:rPr>
              <a:t>pr</a:t>
            </a:r>
            <a:r>
              <a:rPr sz="1200" spc="-25" dirty="0">
                <a:latin typeface="Times New Roman"/>
                <a:cs typeface="Times New Roman"/>
              </a:rPr>
              <a:t>e</a:t>
            </a:r>
            <a:r>
              <a:rPr sz="1200" spc="-10" dirty="0">
                <a:latin typeface="Times New Roman"/>
                <a:cs typeface="Times New Roman"/>
              </a:rPr>
              <a:t>s</a:t>
            </a:r>
            <a:r>
              <a:rPr sz="1200" spc="-105" dirty="0">
                <a:latin typeface="Times New Roman"/>
                <a:cs typeface="Times New Roman"/>
              </a:rPr>
              <a:t>s</a:t>
            </a:r>
            <a:r>
              <a:rPr sz="1200" spc="-10" dirty="0">
                <a:latin typeface="SimSun"/>
                <a:cs typeface="SimSun"/>
              </a:rPr>
              <a:t>“▲</a:t>
            </a:r>
            <a:r>
              <a:rPr sz="1200" spc="-105" dirty="0">
                <a:latin typeface="SimSun"/>
                <a:cs typeface="SimSun"/>
              </a:rPr>
              <a:t>”</a:t>
            </a:r>
            <a:r>
              <a:rPr sz="1200" spc="-10" dirty="0">
                <a:latin typeface="Times New Roman"/>
                <a:cs typeface="Times New Roman"/>
              </a:rPr>
              <a:t>showin</a:t>
            </a:r>
            <a:r>
              <a:rPr sz="1200" spc="-105" dirty="0">
                <a:latin typeface="Times New Roman"/>
                <a:cs typeface="Times New Roman"/>
              </a:rPr>
              <a:t>g</a:t>
            </a:r>
            <a:r>
              <a:rPr sz="1200" spc="-10" dirty="0">
                <a:latin typeface="SimSun"/>
                <a:cs typeface="SimSun"/>
              </a:rPr>
              <a:t>“</a:t>
            </a:r>
            <a:r>
              <a:rPr sz="1200" spc="-70" dirty="0">
                <a:latin typeface="SimSun"/>
                <a:cs typeface="SimSun"/>
              </a:rPr>
              <a:t> </a:t>
            </a:r>
            <a:r>
              <a:rPr sz="1200" spc="-50" dirty="0">
                <a:latin typeface="SimSun"/>
                <a:cs typeface="SimSun"/>
              </a:rPr>
              <a:t>”</a:t>
            </a:r>
            <a:endParaRPr sz="1200">
              <a:latin typeface="SimSun"/>
              <a:cs typeface="SimSun"/>
            </a:endParaRPr>
          </a:p>
          <a:p>
            <a:pPr marL="214629" indent="-201930">
              <a:lnSpc>
                <a:spcPct val="100000"/>
              </a:lnSpc>
              <a:spcBef>
                <a:spcPts val="1260"/>
              </a:spcBef>
              <a:buAutoNum type="arabicParenR" startAt="9"/>
              <a:tabLst>
                <a:tab pos="214629" algn="l"/>
                <a:tab pos="1525905" algn="l"/>
              </a:tabLst>
            </a:pPr>
            <a:r>
              <a:rPr sz="1200" spc="55" dirty="0">
                <a:latin typeface="Times New Roman"/>
                <a:cs typeface="Times New Roman"/>
              </a:rPr>
              <a:t>Showin</a:t>
            </a:r>
            <a:r>
              <a:rPr sz="1200" spc="-490" dirty="0">
                <a:latin typeface="Times New Roman"/>
                <a:cs typeface="Times New Roman"/>
              </a:rPr>
              <a:t>g</a:t>
            </a:r>
            <a:r>
              <a:rPr sz="1200" spc="55" dirty="0">
                <a:latin typeface="SimSun"/>
                <a:cs typeface="SimSun"/>
              </a:rPr>
              <a:t>“</a:t>
            </a:r>
            <a:r>
              <a:rPr sz="1200" dirty="0">
                <a:latin typeface="SimSun"/>
                <a:cs typeface="SimSun"/>
              </a:rPr>
              <a:t>	</a:t>
            </a:r>
            <a:r>
              <a:rPr sz="1200" spc="-540" dirty="0">
                <a:latin typeface="SimSun"/>
                <a:cs typeface="SimSun"/>
              </a:rPr>
              <a:t>”</a:t>
            </a:r>
            <a:r>
              <a:rPr sz="1200" spc="-10" dirty="0">
                <a:latin typeface="Times New Roman"/>
                <a:cs typeface="Times New Roman"/>
              </a:rPr>
              <a:t>is</a:t>
            </a:r>
            <a:r>
              <a:rPr sz="1200" dirty="0">
                <a:latin typeface="Times New Roman"/>
                <a:cs typeface="Times New Roman"/>
              </a:rPr>
              <a:t> the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temperature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correction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factor,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press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"Start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/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Stop"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displayed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value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08300"/>
              </a:lnSpc>
              <a:spcBef>
                <a:spcPts val="409"/>
              </a:spcBef>
            </a:pP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flashes</a:t>
            </a:r>
            <a:r>
              <a:rPr sz="1200" spc="-20" dirty="0">
                <a:latin typeface="SimSun"/>
                <a:cs typeface="SimSun"/>
              </a:rPr>
              <a:t>，</a:t>
            </a:r>
            <a:r>
              <a:rPr sz="1200" spc="-20" dirty="0">
                <a:latin typeface="Times New Roman"/>
                <a:cs typeface="Times New Roman"/>
              </a:rPr>
              <a:t>press “</a:t>
            </a:r>
            <a:r>
              <a:rPr sz="1200" spc="-245" dirty="0">
                <a:latin typeface="SimSun"/>
                <a:cs typeface="SimSun"/>
              </a:rPr>
              <a:t>▲”、“▼”</a:t>
            </a:r>
            <a:r>
              <a:rPr sz="1200" spc="-25" dirty="0">
                <a:latin typeface="Times New Roman"/>
                <a:cs typeface="Times New Roman"/>
              </a:rPr>
              <a:t>to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turn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up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turn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down,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press "start</a:t>
            </a:r>
            <a:r>
              <a:rPr sz="1200" spc="-10" dirty="0">
                <a:latin typeface="Times New Roman"/>
                <a:cs typeface="Times New Roman"/>
              </a:rPr>
              <a:t> / </a:t>
            </a:r>
            <a:r>
              <a:rPr sz="1200" dirty="0">
                <a:latin typeface="Times New Roman"/>
                <a:cs typeface="Times New Roman"/>
              </a:rPr>
              <a:t>stop</a:t>
            </a:r>
            <a:r>
              <a:rPr sz="1200" spc="-5" dirty="0">
                <a:latin typeface="Times New Roman"/>
                <a:cs typeface="Times New Roman"/>
              </a:rPr>
              <a:t>"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confirm,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modify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user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strictly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prohibited.</a:t>
            </a:r>
            <a:endParaRPr sz="1200">
              <a:latin typeface="Times New Roman"/>
              <a:cs typeface="Times New Roman"/>
            </a:endParaRPr>
          </a:p>
          <a:p>
            <a:pPr marL="535305" marR="201295" indent="-523240">
              <a:lnSpc>
                <a:spcPts val="3000"/>
              </a:lnSpc>
              <a:spcBef>
                <a:spcPts val="225"/>
              </a:spcBef>
              <a:tabLst>
                <a:tab pos="1776095" algn="l"/>
                <a:tab pos="4338320" algn="l"/>
              </a:tabLst>
            </a:pPr>
            <a:r>
              <a:rPr sz="1200" dirty="0">
                <a:latin typeface="Times New Roman"/>
                <a:cs typeface="Times New Roman"/>
              </a:rPr>
              <a:t>While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showing</a:t>
            </a:r>
            <a:r>
              <a:rPr sz="1200" spc="-10" dirty="0">
                <a:latin typeface="SimSun"/>
                <a:cs typeface="SimSun"/>
              </a:rPr>
              <a:t>“</a:t>
            </a:r>
            <a:r>
              <a:rPr sz="1200" dirty="0">
                <a:latin typeface="SimSun"/>
                <a:cs typeface="SimSun"/>
              </a:rPr>
              <a:t>	”</a:t>
            </a:r>
            <a:r>
              <a:rPr sz="1200" spc="-10" dirty="0">
                <a:latin typeface="SimSun"/>
                <a:cs typeface="SimSun"/>
              </a:rPr>
              <a:t> ，</a:t>
            </a:r>
            <a:r>
              <a:rPr sz="1200" spc="-10" dirty="0">
                <a:latin typeface="Times New Roman"/>
                <a:cs typeface="Times New Roman"/>
              </a:rPr>
              <a:t>press</a:t>
            </a:r>
            <a:r>
              <a:rPr sz="1200" spc="-10" dirty="0">
                <a:latin typeface="SimSun"/>
                <a:cs typeface="SimSun"/>
              </a:rPr>
              <a:t>“▼”</a:t>
            </a:r>
            <a:r>
              <a:rPr sz="1200" spc="-10" dirty="0">
                <a:latin typeface="Times New Roman"/>
                <a:cs typeface="Times New Roman"/>
              </a:rPr>
              <a:t>showing</a:t>
            </a:r>
            <a:r>
              <a:rPr sz="1200" spc="-10" dirty="0">
                <a:latin typeface="SimSun"/>
                <a:cs typeface="SimSun"/>
              </a:rPr>
              <a:t>“</a:t>
            </a:r>
            <a:r>
              <a:rPr sz="1200" dirty="0">
                <a:latin typeface="SimSun"/>
                <a:cs typeface="SimSun"/>
              </a:rPr>
              <a:t>	</a:t>
            </a:r>
            <a:r>
              <a:rPr sz="1200" spc="-610" dirty="0">
                <a:latin typeface="SimSun"/>
                <a:cs typeface="SimSun"/>
              </a:rPr>
              <a:t>”</a:t>
            </a:r>
            <a:r>
              <a:rPr sz="1200" spc="-10" dirty="0">
                <a:latin typeface="SimSun"/>
                <a:cs typeface="SimSun"/>
              </a:rPr>
              <a:t>，</a:t>
            </a:r>
            <a:r>
              <a:rPr sz="1200" spc="-10" dirty="0">
                <a:latin typeface="Times New Roman"/>
                <a:cs typeface="Times New Roman"/>
              </a:rPr>
              <a:t>pr</a:t>
            </a:r>
            <a:r>
              <a:rPr sz="1200" spc="-25" dirty="0">
                <a:latin typeface="Times New Roman"/>
                <a:cs typeface="Times New Roman"/>
              </a:rPr>
              <a:t>e</a:t>
            </a:r>
            <a:r>
              <a:rPr sz="1200" spc="-10" dirty="0">
                <a:latin typeface="Times New Roman"/>
                <a:cs typeface="Times New Roman"/>
              </a:rPr>
              <a:t>ss</a:t>
            </a:r>
            <a:r>
              <a:rPr sz="1200" spc="-10" dirty="0">
                <a:latin typeface="SimSun"/>
                <a:cs typeface="SimSun"/>
              </a:rPr>
              <a:t>“▲”</a:t>
            </a:r>
            <a:r>
              <a:rPr sz="1200" spc="-10" dirty="0">
                <a:latin typeface="Times New Roman"/>
                <a:cs typeface="Times New Roman"/>
              </a:rPr>
              <a:t>sh</a:t>
            </a:r>
            <a:r>
              <a:rPr sz="1200" dirty="0">
                <a:latin typeface="Times New Roman"/>
                <a:cs typeface="Times New Roman"/>
              </a:rPr>
              <a:t>o</a:t>
            </a:r>
            <a:r>
              <a:rPr sz="1200" spc="-10" dirty="0">
                <a:latin typeface="Times New Roman"/>
                <a:cs typeface="Times New Roman"/>
              </a:rPr>
              <a:t>win</a:t>
            </a:r>
            <a:r>
              <a:rPr sz="1200" spc="-25" dirty="0">
                <a:latin typeface="Times New Roman"/>
                <a:cs typeface="Times New Roman"/>
              </a:rPr>
              <a:t>g</a:t>
            </a:r>
            <a:r>
              <a:rPr sz="1200" spc="-10" dirty="0">
                <a:latin typeface="SimSun"/>
                <a:cs typeface="SimSun"/>
              </a:rPr>
              <a:t>“</a:t>
            </a:r>
            <a:r>
              <a:rPr sz="1200" spc="-45" dirty="0">
                <a:latin typeface="SimSun"/>
                <a:cs typeface="SimSun"/>
              </a:rPr>
              <a:t> </a:t>
            </a:r>
            <a:r>
              <a:rPr sz="1200" spc="-50" dirty="0">
                <a:latin typeface="SimSun"/>
                <a:cs typeface="SimSun"/>
              </a:rPr>
              <a:t>”</a:t>
            </a:r>
            <a:endParaRPr sz="1200">
              <a:latin typeface="SimSun"/>
              <a:cs typeface="SimSun"/>
            </a:endParaRPr>
          </a:p>
          <a:p>
            <a:pPr marL="12700" marR="40640" indent="278130">
              <a:lnSpc>
                <a:spcPct val="117200"/>
              </a:lnSpc>
              <a:spcBef>
                <a:spcPts val="1195"/>
              </a:spcBef>
              <a:buAutoNum type="arabicParenR" startAt="10"/>
              <a:tabLst>
                <a:tab pos="290830" algn="l"/>
                <a:tab pos="1727200" algn="l"/>
              </a:tabLst>
            </a:pPr>
            <a:r>
              <a:rPr sz="1200" spc="-10" dirty="0">
                <a:latin typeface="Times New Roman"/>
                <a:cs typeface="Times New Roman"/>
              </a:rPr>
              <a:t>Showing</a:t>
            </a:r>
            <a:r>
              <a:rPr sz="1200" spc="-10" dirty="0">
                <a:latin typeface="SimSun"/>
                <a:cs typeface="SimSun"/>
              </a:rPr>
              <a:t>“</a:t>
            </a:r>
            <a:r>
              <a:rPr sz="1200" dirty="0">
                <a:latin typeface="SimSun"/>
                <a:cs typeface="SimSun"/>
              </a:rPr>
              <a:t>	”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0" dirty="0">
                <a:latin typeface="Times New Roman"/>
                <a:cs typeface="Times New Roman"/>
              </a:rPr>
              <a:t> temperature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deviation,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press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" dirty="0">
                <a:latin typeface="Times New Roman"/>
                <a:cs typeface="Times New Roman"/>
              </a:rPr>
              <a:t> "</a:t>
            </a:r>
            <a:r>
              <a:rPr sz="1200" dirty="0">
                <a:latin typeface="Times New Roman"/>
                <a:cs typeface="Times New Roman"/>
              </a:rPr>
              <a:t>Start</a:t>
            </a:r>
            <a:r>
              <a:rPr sz="1200" spc="-10" dirty="0">
                <a:latin typeface="Times New Roman"/>
                <a:cs typeface="Times New Roman"/>
              </a:rPr>
              <a:t> / </a:t>
            </a:r>
            <a:r>
              <a:rPr sz="1200" dirty="0">
                <a:latin typeface="Times New Roman"/>
                <a:cs typeface="Times New Roman"/>
              </a:rPr>
              <a:t>Stop</a:t>
            </a:r>
            <a:r>
              <a:rPr sz="1200" spc="-15" dirty="0">
                <a:latin typeface="Times New Roman"/>
                <a:cs typeface="Times New Roman"/>
              </a:rPr>
              <a:t>"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value </a:t>
            </a:r>
            <a:r>
              <a:rPr sz="1200" dirty="0">
                <a:latin typeface="Times New Roman"/>
                <a:cs typeface="Times New Roman"/>
              </a:rPr>
              <a:t>display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flashes,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pressing</a:t>
            </a:r>
            <a:r>
              <a:rPr sz="1200" spc="-20" dirty="0">
                <a:latin typeface="Times New Roman"/>
                <a:cs typeface="Times New Roman"/>
              </a:rPr>
              <a:t> “</a:t>
            </a:r>
            <a:r>
              <a:rPr sz="1200" spc="-204" dirty="0">
                <a:latin typeface="SimSun"/>
                <a:cs typeface="SimSun"/>
              </a:rPr>
              <a:t>▲”、“▼”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turn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up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turn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down,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press</a:t>
            </a:r>
            <a:r>
              <a:rPr sz="1200" spc="-5" dirty="0">
                <a:latin typeface="Times New Roman"/>
                <a:cs typeface="Times New Roman"/>
              </a:rPr>
              <a:t> "</a:t>
            </a:r>
            <a:r>
              <a:rPr sz="1200" dirty="0">
                <a:latin typeface="Times New Roman"/>
                <a:cs typeface="Times New Roman"/>
              </a:rPr>
              <a:t>start</a:t>
            </a:r>
            <a:r>
              <a:rPr sz="1200" spc="-10" dirty="0">
                <a:latin typeface="Times New Roman"/>
                <a:cs typeface="Times New Roman"/>
              </a:rPr>
              <a:t> / </a:t>
            </a:r>
            <a:r>
              <a:rPr sz="1200" dirty="0">
                <a:latin typeface="Times New Roman"/>
                <a:cs typeface="Times New Roman"/>
              </a:rPr>
              <a:t>stop</a:t>
            </a:r>
            <a:r>
              <a:rPr sz="1200" spc="-10" dirty="0">
                <a:latin typeface="Times New Roman"/>
                <a:cs typeface="Times New Roman"/>
              </a:rPr>
              <a:t>"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confirm,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modify </a:t>
            </a:r>
            <a:r>
              <a:rPr sz="1200" dirty="0">
                <a:latin typeface="Times New Roman"/>
                <a:cs typeface="Times New Roman"/>
              </a:rPr>
              <a:t>user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strictly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prohibited.</a:t>
            </a:r>
            <a:endParaRPr sz="1200">
              <a:latin typeface="Times New Roman"/>
              <a:cs typeface="Times New Roman"/>
            </a:endParaRPr>
          </a:p>
          <a:p>
            <a:pPr marL="518795" marR="143510" indent="-506730">
              <a:lnSpc>
                <a:spcPts val="2960"/>
              </a:lnSpc>
              <a:spcBef>
                <a:spcPts val="260"/>
              </a:spcBef>
              <a:tabLst>
                <a:tab pos="1824989" algn="l"/>
                <a:tab pos="4431030" algn="l"/>
              </a:tabLst>
            </a:pPr>
            <a:r>
              <a:rPr sz="1200" dirty="0">
                <a:latin typeface="Times New Roman"/>
                <a:cs typeface="Times New Roman"/>
              </a:rPr>
              <a:t>While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showing</a:t>
            </a:r>
            <a:r>
              <a:rPr sz="1200" spc="-10" dirty="0">
                <a:latin typeface="SimSun"/>
                <a:cs typeface="SimSun"/>
              </a:rPr>
              <a:t>“</a:t>
            </a:r>
            <a:r>
              <a:rPr sz="1200" dirty="0">
                <a:latin typeface="SimSun"/>
                <a:cs typeface="SimSun"/>
              </a:rPr>
              <a:t>	”</a:t>
            </a:r>
            <a:r>
              <a:rPr sz="1200" spc="-75" dirty="0">
                <a:latin typeface="SimSun"/>
                <a:cs typeface="SimSun"/>
              </a:rPr>
              <a:t> </a:t>
            </a:r>
            <a:r>
              <a:rPr sz="1200" spc="-10" dirty="0">
                <a:latin typeface="SimSun"/>
                <a:cs typeface="SimSun"/>
              </a:rPr>
              <a:t>，</a:t>
            </a:r>
            <a:r>
              <a:rPr sz="1200" spc="-10" dirty="0">
                <a:latin typeface="Times New Roman"/>
                <a:cs typeface="Times New Roman"/>
              </a:rPr>
              <a:t>press</a:t>
            </a:r>
            <a:r>
              <a:rPr sz="1200" spc="-10" dirty="0">
                <a:latin typeface="SimSun"/>
                <a:cs typeface="SimSun"/>
              </a:rPr>
              <a:t>“▼”</a:t>
            </a:r>
            <a:r>
              <a:rPr sz="1200" spc="-10" dirty="0">
                <a:latin typeface="Times New Roman"/>
                <a:cs typeface="Times New Roman"/>
              </a:rPr>
              <a:t>showing</a:t>
            </a:r>
            <a:r>
              <a:rPr sz="1200" spc="-10" dirty="0">
                <a:latin typeface="SimSun"/>
                <a:cs typeface="SimSun"/>
              </a:rPr>
              <a:t>“</a:t>
            </a:r>
            <a:r>
              <a:rPr sz="1200" dirty="0">
                <a:latin typeface="SimSun"/>
                <a:cs typeface="SimSun"/>
              </a:rPr>
              <a:t>	</a:t>
            </a:r>
            <a:r>
              <a:rPr sz="1200" spc="-610" dirty="0">
                <a:latin typeface="SimSun"/>
                <a:cs typeface="SimSun"/>
              </a:rPr>
              <a:t>”</a:t>
            </a:r>
            <a:r>
              <a:rPr sz="1200" spc="-85" dirty="0">
                <a:latin typeface="SimSun"/>
                <a:cs typeface="SimSun"/>
              </a:rPr>
              <a:t>，</a:t>
            </a:r>
            <a:r>
              <a:rPr sz="1200" spc="-10" dirty="0">
                <a:latin typeface="Times New Roman"/>
                <a:cs typeface="Times New Roman"/>
              </a:rPr>
              <a:t>pr</a:t>
            </a:r>
            <a:r>
              <a:rPr sz="1200" spc="-25" dirty="0">
                <a:latin typeface="Times New Roman"/>
                <a:cs typeface="Times New Roman"/>
              </a:rPr>
              <a:t>e</a:t>
            </a:r>
            <a:r>
              <a:rPr sz="1200" spc="-10" dirty="0">
                <a:latin typeface="Times New Roman"/>
                <a:cs typeface="Times New Roman"/>
              </a:rPr>
              <a:t>s</a:t>
            </a:r>
            <a:r>
              <a:rPr sz="1200" spc="-80" dirty="0">
                <a:latin typeface="Times New Roman"/>
                <a:cs typeface="Times New Roman"/>
              </a:rPr>
              <a:t>s</a:t>
            </a:r>
            <a:r>
              <a:rPr sz="1200" spc="-10" dirty="0">
                <a:latin typeface="SimSun"/>
                <a:cs typeface="SimSun"/>
              </a:rPr>
              <a:t>“</a:t>
            </a:r>
            <a:r>
              <a:rPr sz="1200" dirty="0">
                <a:latin typeface="SimSun"/>
                <a:cs typeface="SimSun"/>
              </a:rPr>
              <a:t>▲</a:t>
            </a:r>
            <a:r>
              <a:rPr sz="1200" spc="-85" dirty="0">
                <a:latin typeface="SimSun"/>
                <a:cs typeface="SimSun"/>
              </a:rPr>
              <a:t>”</a:t>
            </a:r>
            <a:r>
              <a:rPr sz="1200" spc="-10" dirty="0">
                <a:latin typeface="Times New Roman"/>
                <a:cs typeface="Times New Roman"/>
              </a:rPr>
              <a:t>showi</a:t>
            </a:r>
            <a:r>
              <a:rPr sz="1200" dirty="0">
                <a:latin typeface="Times New Roman"/>
                <a:cs typeface="Times New Roman"/>
              </a:rPr>
              <a:t>n</a:t>
            </a:r>
            <a:r>
              <a:rPr sz="1200" spc="-95" dirty="0">
                <a:latin typeface="Times New Roman"/>
                <a:cs typeface="Times New Roman"/>
              </a:rPr>
              <a:t>g</a:t>
            </a:r>
            <a:r>
              <a:rPr sz="1200" spc="-10" dirty="0">
                <a:latin typeface="SimSun"/>
                <a:cs typeface="SimSun"/>
              </a:rPr>
              <a:t>“</a:t>
            </a:r>
            <a:r>
              <a:rPr sz="1200" spc="-60" dirty="0">
                <a:latin typeface="SimSun"/>
                <a:cs typeface="SimSun"/>
              </a:rPr>
              <a:t> </a:t>
            </a:r>
            <a:r>
              <a:rPr sz="1200" spc="-600" dirty="0">
                <a:latin typeface="SimSun"/>
                <a:cs typeface="SimSun"/>
              </a:rPr>
              <a:t>”</a:t>
            </a:r>
            <a:r>
              <a:rPr sz="1200" spc="-5" dirty="0">
                <a:latin typeface="SimSun"/>
                <a:cs typeface="SimSun"/>
              </a:rPr>
              <a:t>，</a:t>
            </a:r>
            <a:r>
              <a:rPr sz="1200" dirty="0">
                <a:latin typeface="Times New Roman"/>
                <a:cs typeface="Times New Roman"/>
              </a:rPr>
              <a:t>So 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cycle.</a:t>
            </a:r>
            <a:endParaRPr sz="1200">
              <a:latin typeface="Times New Roman"/>
              <a:cs typeface="Times New Roman"/>
            </a:endParaRPr>
          </a:p>
          <a:p>
            <a:pPr marL="12700" marR="52069">
              <a:lnSpc>
                <a:spcPct val="108300"/>
              </a:lnSpc>
              <a:spcBef>
                <a:spcPts val="60"/>
              </a:spcBef>
            </a:pPr>
            <a:r>
              <a:rPr sz="1200" dirty="0">
                <a:latin typeface="Times New Roman"/>
                <a:cs typeface="Times New Roman"/>
              </a:rPr>
              <a:t>After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modification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complete,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press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"Start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/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Stop"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"temperature"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button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5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seconds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to </a:t>
            </a:r>
            <a:r>
              <a:rPr sz="1200" dirty="0">
                <a:latin typeface="Times New Roman"/>
                <a:cs typeface="Times New Roman"/>
              </a:rPr>
              <a:t>save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parameters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exit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menu.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6845" y="1039760"/>
            <a:ext cx="140026" cy="23957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0520" y="1060382"/>
            <a:ext cx="144162" cy="23997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44195" y="1060382"/>
            <a:ext cx="127686" cy="23997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37870" y="1039695"/>
            <a:ext cx="140026" cy="26065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25000" y="1038456"/>
            <a:ext cx="164068" cy="26380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37638" y="1148587"/>
            <a:ext cx="135938" cy="127952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4739656" y="1017520"/>
            <a:ext cx="2118360" cy="285115"/>
            <a:chOff x="4739656" y="1017520"/>
            <a:chExt cx="2118360" cy="285115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39656" y="1017520"/>
              <a:ext cx="164068" cy="28473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52278" y="1020635"/>
              <a:ext cx="155962" cy="27241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42251" y="1073997"/>
              <a:ext cx="115192" cy="228259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90006" y="1437529"/>
            <a:ext cx="159861" cy="24483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02643" y="1430034"/>
            <a:ext cx="140026" cy="25233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96318" y="1437597"/>
            <a:ext cx="131789" cy="240622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87515" y="1830936"/>
            <a:ext cx="164068" cy="26380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00153" y="1941067"/>
            <a:ext cx="135938" cy="127952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02170" y="1810000"/>
            <a:ext cx="164068" cy="284737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214793" y="1813115"/>
            <a:ext cx="155962" cy="27241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69379" y="2623416"/>
            <a:ext cx="164068" cy="263801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82017" y="2733547"/>
            <a:ext cx="135938" cy="127952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84034" y="2602480"/>
            <a:ext cx="164068" cy="284737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96657" y="2605595"/>
            <a:ext cx="155962" cy="272414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583351" y="2659041"/>
            <a:ext cx="139905" cy="207433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776905" y="2752839"/>
            <a:ext cx="140026" cy="134378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70580" y="2634883"/>
            <a:ext cx="140026" cy="252334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160136" y="2654807"/>
            <a:ext cx="136525" cy="232409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2318" y="3009784"/>
            <a:ext cx="140026" cy="239576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5993" y="3030406"/>
            <a:ext cx="144162" cy="239970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29668" y="3030406"/>
            <a:ext cx="127686" cy="239970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23343" y="3009719"/>
            <a:ext cx="140026" cy="260657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87548" y="3435265"/>
            <a:ext cx="139905" cy="207433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781102" y="3529063"/>
            <a:ext cx="140026" cy="134378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974777" y="3411107"/>
            <a:ext cx="140026" cy="252334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68600" y="3435181"/>
            <a:ext cx="115192" cy="228259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769412" y="4029624"/>
            <a:ext cx="139905" cy="207433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962966" y="4123423"/>
            <a:ext cx="140026" cy="134378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156641" y="4005467"/>
            <a:ext cx="140026" cy="252334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350464" y="4029542"/>
            <a:ext cx="115192" cy="228259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578271" y="4029624"/>
            <a:ext cx="139905" cy="207433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771825" y="4123423"/>
            <a:ext cx="140026" cy="134378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965397" y="4014301"/>
            <a:ext cx="132509" cy="236515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143300" y="4013030"/>
            <a:ext cx="131789" cy="240622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2406" y="4406496"/>
            <a:ext cx="164068" cy="263801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5044" y="4516627"/>
            <a:ext cx="135938" cy="127952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57061" y="4385560"/>
            <a:ext cx="164068" cy="284737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9684" y="4388675"/>
            <a:ext cx="155962" cy="272415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87548" y="4822105"/>
            <a:ext cx="139905" cy="207433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781102" y="4915903"/>
            <a:ext cx="140026" cy="134378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974674" y="4806781"/>
            <a:ext cx="132509" cy="236515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152577" y="4805510"/>
            <a:ext cx="131789" cy="240622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756585" y="5416465"/>
            <a:ext cx="139905" cy="207433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950139" y="5510263"/>
            <a:ext cx="140026" cy="134378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143711" y="5401141"/>
            <a:ext cx="132509" cy="236515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321614" y="5399870"/>
            <a:ext cx="131789" cy="240622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230318" y="5420128"/>
            <a:ext cx="132258" cy="220702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408118" y="5416381"/>
            <a:ext cx="115192" cy="228259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585891" y="5401141"/>
            <a:ext cx="118707" cy="219918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775327" y="5412231"/>
            <a:ext cx="136525" cy="232410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532674" y="5416465"/>
            <a:ext cx="139905" cy="207433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26228" y="5510263"/>
            <a:ext cx="140026" cy="134378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89918" y="5788547"/>
            <a:ext cx="140026" cy="252334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3741" y="5812621"/>
            <a:ext cx="115192" cy="228259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20392" y="6208163"/>
            <a:ext cx="132258" cy="220702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98192" y="6204417"/>
            <a:ext cx="115192" cy="228259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875965" y="6189176"/>
            <a:ext cx="118707" cy="219918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069667" y="6204344"/>
            <a:ext cx="132258" cy="207945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769439" y="7019694"/>
            <a:ext cx="132258" cy="220702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47239" y="7015946"/>
            <a:ext cx="115192" cy="228259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125012" y="7000706"/>
            <a:ext cx="118707" cy="219918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318714" y="7015874"/>
            <a:ext cx="132258" cy="207945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275382" y="7008355"/>
            <a:ext cx="127686" cy="235851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469057" y="6981709"/>
            <a:ext cx="119434" cy="260591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62733" y="7090536"/>
            <a:ext cx="135938" cy="127952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864783" y="7000706"/>
            <a:ext cx="118707" cy="219918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685074" y="7016029"/>
            <a:ext cx="139905" cy="207433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89918" y="7491463"/>
            <a:ext cx="140026" cy="134378"/>
          </a:xfrm>
          <a:prstGeom prst="rect">
            <a:avLst/>
          </a:prstGeom>
        </p:spPr>
      </p:pic>
      <p:pic>
        <p:nvPicPr>
          <p:cNvPr id="81" name="object 8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83490" y="7382340"/>
            <a:ext cx="132509" cy="236515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61393" y="7381070"/>
            <a:ext cx="131789" cy="240622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663627" y="7800835"/>
            <a:ext cx="127686" cy="235851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857302" y="7774189"/>
            <a:ext cx="119434" cy="260591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50978" y="7883016"/>
            <a:ext cx="135938" cy="127952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253028" y="7793186"/>
            <a:ext cx="118707" cy="219918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60782" y="8593315"/>
            <a:ext cx="127686" cy="235851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954457" y="8566670"/>
            <a:ext cx="119434" cy="260591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48133" y="8675496"/>
            <a:ext cx="135938" cy="127952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350183" y="8585665"/>
            <a:ext cx="118707" cy="219918"/>
          </a:xfrm>
          <a:prstGeom prst="rect">
            <a:avLst/>
          </a:prstGeom>
        </p:spPr>
      </p:pic>
      <p:pic>
        <p:nvPicPr>
          <p:cNvPr id="91" name="object 9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80589" y="8584395"/>
            <a:ext cx="131789" cy="240622"/>
          </a:xfrm>
          <a:prstGeom prst="rect">
            <a:avLst/>
          </a:prstGeom>
        </p:spPr>
      </p:pic>
      <p:pic>
        <p:nvPicPr>
          <p:cNvPr id="92" name="object 9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502839" y="8584327"/>
            <a:ext cx="144162" cy="244839"/>
          </a:xfrm>
          <a:prstGeom prst="rect">
            <a:avLst/>
          </a:prstGeom>
        </p:spPr>
      </p:pic>
      <p:pic>
        <p:nvPicPr>
          <p:cNvPr id="93" name="object 9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725198" y="8560879"/>
            <a:ext cx="156427" cy="268287"/>
          </a:xfrm>
          <a:prstGeom prst="rect">
            <a:avLst/>
          </a:prstGeom>
        </p:spPr>
      </p:pic>
      <p:pic>
        <p:nvPicPr>
          <p:cNvPr id="94" name="object 9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955594" y="8584327"/>
            <a:ext cx="140043" cy="240758"/>
          </a:xfrm>
          <a:prstGeom prst="rect">
            <a:avLst/>
          </a:prstGeom>
        </p:spPr>
      </p:pic>
      <p:pic>
        <p:nvPicPr>
          <p:cNvPr id="95" name="object 9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742251" y="8604653"/>
            <a:ext cx="132258" cy="220702"/>
          </a:xfrm>
          <a:prstGeom prst="rect">
            <a:avLst/>
          </a:prstGeom>
        </p:spPr>
      </p:pic>
      <p:pic>
        <p:nvPicPr>
          <p:cNvPr id="96" name="object 9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0066" y="8978096"/>
            <a:ext cx="115192" cy="228259"/>
          </a:xfrm>
          <a:prstGeom prst="rect">
            <a:avLst/>
          </a:prstGeom>
        </p:spPr>
      </p:pic>
      <p:pic>
        <p:nvPicPr>
          <p:cNvPr id="97" name="object 9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67839" y="8962856"/>
            <a:ext cx="118707" cy="219918"/>
          </a:xfrm>
          <a:prstGeom prst="rect">
            <a:avLst/>
          </a:prstGeom>
        </p:spPr>
      </p:pic>
      <p:pic>
        <p:nvPicPr>
          <p:cNvPr id="98" name="object 9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61541" y="8978024"/>
            <a:ext cx="132258" cy="207945"/>
          </a:xfrm>
          <a:prstGeom prst="rect">
            <a:avLst/>
          </a:prstGeom>
        </p:spPr>
      </p:pic>
      <p:sp>
        <p:nvSpPr>
          <p:cNvPr id="99" name="object 9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pc="-25" dirty="0"/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707003" y="9923728"/>
            <a:ext cx="146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z="900" spc="-50" dirty="0">
                <a:latin typeface="Times New Roman"/>
                <a:cs typeface="Times New Roman"/>
              </a:rPr>
              <a:t>1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D15085-C717-6AB4-4281-0F99A50CB24F}"/>
              </a:ext>
            </a:extLst>
          </p:cNvPr>
          <p:cNvSpPr/>
          <p:nvPr/>
        </p:nvSpPr>
        <p:spPr>
          <a:xfrm>
            <a:off x="196850" y="698500"/>
            <a:ext cx="70485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object 2"/>
          <p:cNvSpPr txBox="1"/>
          <p:nvPr/>
        </p:nvSpPr>
        <p:spPr>
          <a:xfrm>
            <a:off x="196850" y="889000"/>
            <a:ext cx="6934200" cy="83785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3605" algn="ctr">
              <a:lnSpc>
                <a:spcPct val="100000"/>
              </a:lnSpc>
              <a:spcBef>
                <a:spcPts val="95"/>
              </a:spcBef>
            </a:pPr>
            <a:r>
              <a:rPr sz="3200" spc="80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Conten</a:t>
            </a:r>
            <a:r>
              <a:rPr lang="en-IN" sz="3200" spc="8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t</a:t>
            </a:r>
            <a:endParaRPr sz="3200" dirty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  <a:spcBef>
                <a:spcPts val="790"/>
              </a:spcBef>
            </a:pP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Content</a:t>
            </a:r>
            <a:r>
              <a:rPr sz="13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.............................................................................................................................................</a:t>
            </a:r>
            <a:r>
              <a:rPr sz="1300" spc="-10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0" dirty="0">
                <a:solidFill>
                  <a:srgbClr val="002060"/>
                </a:solidFill>
                <a:latin typeface="Times New Roman"/>
                <a:cs typeface="Times New Roman"/>
              </a:rPr>
              <a:t>1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  <a:spcBef>
                <a:spcPts val="300"/>
              </a:spcBef>
            </a:pPr>
            <a:r>
              <a:rPr sz="13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PREFACE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........................................................................................................................................</a:t>
            </a:r>
            <a:r>
              <a:rPr sz="1300" spc="475" dirty="0">
                <a:solidFill>
                  <a:srgbClr val="002060"/>
                </a:solidFill>
                <a:latin typeface="Times New Roman"/>
                <a:cs typeface="Times New Roman"/>
              </a:rPr>
              <a:t>  </a:t>
            </a:r>
            <a:r>
              <a:rPr sz="1300" spc="-50" dirty="0">
                <a:solidFill>
                  <a:srgbClr val="002060"/>
                </a:solidFill>
                <a:latin typeface="Times New Roman"/>
                <a:cs typeface="Times New Roman"/>
              </a:rPr>
              <a:t>2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  <a:spcBef>
                <a:spcPts val="310"/>
              </a:spcBef>
            </a:pP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Equipment</a:t>
            </a:r>
            <a:r>
              <a:rPr sz="13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identification</a:t>
            </a:r>
            <a:r>
              <a:rPr sz="1300" spc="-10" dirty="0">
                <a:solidFill>
                  <a:srgbClr val="002060"/>
                </a:solidFill>
                <a:latin typeface="SimSun"/>
                <a:cs typeface="SimSun"/>
              </a:rPr>
              <a:t>：</a:t>
            </a:r>
            <a:r>
              <a:rPr sz="1300" spc="-235" dirty="0">
                <a:solidFill>
                  <a:srgbClr val="002060"/>
                </a:solidFill>
                <a:latin typeface="SimSun"/>
                <a:cs typeface="SimSu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..............................................................................................................</a:t>
            </a:r>
            <a:r>
              <a:rPr sz="1300" spc="-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0" dirty="0">
                <a:solidFill>
                  <a:srgbClr val="002060"/>
                </a:solidFill>
                <a:latin typeface="Times New Roman"/>
                <a:cs typeface="Times New Roman"/>
              </a:rPr>
              <a:t>3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  <a:spcBef>
                <a:spcPts val="300"/>
              </a:spcBef>
            </a:pP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Notes</a:t>
            </a:r>
            <a:r>
              <a:rPr sz="1300" dirty="0">
                <a:solidFill>
                  <a:srgbClr val="002060"/>
                </a:solidFill>
                <a:latin typeface="SimSun"/>
                <a:cs typeface="SimSun"/>
              </a:rPr>
              <a:t>：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.............................................................................................................................................</a:t>
            </a:r>
            <a:r>
              <a:rPr sz="1300" spc="-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0" dirty="0">
                <a:solidFill>
                  <a:srgbClr val="002060"/>
                </a:solidFill>
                <a:latin typeface="Times New Roman"/>
                <a:cs typeface="Times New Roman"/>
              </a:rPr>
              <a:t>4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  <a:spcBef>
                <a:spcPts val="300"/>
              </a:spcBef>
            </a:pPr>
            <a:r>
              <a:rPr sz="1300" b="1" dirty="0">
                <a:solidFill>
                  <a:srgbClr val="002060"/>
                </a:solidFill>
                <a:latin typeface="Times New Roman"/>
                <a:cs typeface="Times New Roman"/>
              </a:rPr>
              <a:t>I</a:t>
            </a:r>
            <a:r>
              <a:rPr sz="1300" dirty="0">
                <a:solidFill>
                  <a:srgbClr val="002060"/>
                </a:solidFill>
                <a:latin typeface="SimSun"/>
                <a:cs typeface="SimSun"/>
              </a:rPr>
              <a:t>．</a:t>
            </a:r>
            <a:r>
              <a:rPr sz="1300" b="1" dirty="0">
                <a:solidFill>
                  <a:srgbClr val="002060"/>
                </a:solidFill>
                <a:latin typeface="Times New Roman"/>
                <a:cs typeface="Times New Roman"/>
              </a:rPr>
              <a:t>Unpacking,</a:t>
            </a:r>
            <a:r>
              <a:rPr sz="13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2060"/>
                </a:solidFill>
                <a:latin typeface="Times New Roman"/>
                <a:cs typeface="Times New Roman"/>
              </a:rPr>
              <a:t>installation,</a:t>
            </a:r>
            <a:r>
              <a:rPr sz="13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 debugging</a:t>
            </a:r>
            <a:r>
              <a:rPr sz="1300" b="1" spc="-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.........................................................................................</a:t>
            </a:r>
            <a:r>
              <a:rPr sz="1300" spc="-10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0" dirty="0">
                <a:solidFill>
                  <a:srgbClr val="002060"/>
                </a:solidFill>
                <a:latin typeface="Times New Roman"/>
                <a:cs typeface="Times New Roman"/>
              </a:rPr>
              <a:t>6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98755" marR="5080" lvl="1" indent="-198755" algn="ctr">
              <a:lnSpc>
                <a:spcPct val="100000"/>
              </a:lnSpc>
              <a:spcBef>
                <a:spcPts val="290"/>
              </a:spcBef>
              <a:buAutoNum type="arabicPeriod"/>
              <a:tabLst>
                <a:tab pos="198755" algn="l"/>
              </a:tabLst>
            </a:pP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Unpacking...........................................................................................................................</a:t>
            </a:r>
            <a:r>
              <a:rPr sz="1300" spc="-9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0" dirty="0">
                <a:solidFill>
                  <a:srgbClr val="002060"/>
                </a:solidFill>
                <a:latin typeface="Times New Roman"/>
                <a:cs typeface="Times New Roman"/>
              </a:rPr>
              <a:t>6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00660" marR="5080" lvl="1" indent="-200660" algn="ctr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200660" algn="l"/>
              </a:tabLst>
            </a:pP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Checking</a:t>
            </a:r>
            <a:r>
              <a:rPr sz="13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the</a:t>
            </a:r>
            <a:r>
              <a:rPr sz="13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accessories.</a:t>
            </a:r>
            <a:r>
              <a:rPr sz="1300" spc="-8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...................................................................................................</a:t>
            </a:r>
            <a:r>
              <a:rPr sz="1300" spc="-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0" dirty="0">
                <a:solidFill>
                  <a:srgbClr val="002060"/>
                </a:solidFill>
                <a:latin typeface="Times New Roman"/>
                <a:cs typeface="Times New Roman"/>
              </a:rPr>
              <a:t>6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00660" marR="5080" lvl="1" indent="-200660" algn="ctr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200660" algn="l"/>
              </a:tabLst>
            </a:pP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Required</a:t>
            </a:r>
            <a:r>
              <a:rPr sz="13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operations</a:t>
            </a:r>
            <a:r>
              <a:rPr sz="13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environment</a:t>
            </a:r>
            <a:r>
              <a:rPr sz="1300" spc="-1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.......................................................................................</a:t>
            </a:r>
            <a:r>
              <a:rPr sz="1300" spc="-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0" dirty="0">
                <a:solidFill>
                  <a:srgbClr val="002060"/>
                </a:solidFill>
                <a:latin typeface="Times New Roman"/>
                <a:cs typeface="Times New Roman"/>
              </a:rPr>
              <a:t>7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00660" marR="5080" lvl="1" indent="-200660" algn="ctr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200660" algn="l"/>
              </a:tabLst>
            </a:pP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Installation</a:t>
            </a:r>
            <a:r>
              <a:rPr sz="13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..........................................................................................................................</a:t>
            </a:r>
            <a:r>
              <a:rPr sz="1300" spc="-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0" dirty="0">
                <a:solidFill>
                  <a:srgbClr val="002060"/>
                </a:solidFill>
                <a:latin typeface="Times New Roman"/>
                <a:cs typeface="Times New Roman"/>
              </a:rPr>
              <a:t>7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98755" marR="5080" lvl="1" indent="-198755" algn="ctr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198755" algn="l"/>
              </a:tabLst>
            </a:pP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Debugging</a:t>
            </a:r>
            <a:r>
              <a:rPr sz="1300" spc="-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..........................................................................................................................</a:t>
            </a:r>
            <a:r>
              <a:rPr sz="1300" spc="-10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0" dirty="0">
                <a:solidFill>
                  <a:srgbClr val="002060"/>
                </a:solidFill>
                <a:latin typeface="Times New Roman"/>
                <a:cs typeface="Times New Roman"/>
              </a:rPr>
              <a:t>8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R="5080" algn="ctr">
              <a:lnSpc>
                <a:spcPct val="100000"/>
              </a:lnSpc>
              <a:spcBef>
                <a:spcPts val="305"/>
              </a:spcBef>
            </a:pPr>
            <a:r>
              <a:rPr sz="1300" b="1" dirty="0">
                <a:solidFill>
                  <a:srgbClr val="002060"/>
                </a:solidFill>
                <a:latin typeface="Times New Roman"/>
                <a:cs typeface="Times New Roman"/>
              </a:rPr>
              <a:t>II.</a:t>
            </a:r>
            <a:r>
              <a:rPr sz="1300" b="1" spc="49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2060"/>
                </a:solidFill>
                <a:latin typeface="Times New Roman"/>
                <a:cs typeface="Times New Roman"/>
              </a:rPr>
              <a:t>User</a:t>
            </a:r>
            <a:r>
              <a:rPr sz="1300" b="1" spc="4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Instructions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........................................................................................................................</a:t>
            </a:r>
            <a:r>
              <a:rPr sz="1300" spc="19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0" dirty="0">
                <a:solidFill>
                  <a:srgbClr val="002060"/>
                </a:solidFill>
                <a:latin typeface="Times New Roman"/>
                <a:cs typeface="Times New Roman"/>
              </a:rPr>
              <a:t>9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98755" marR="5080" lvl="1" indent="-198755" algn="ctr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198755" algn="l"/>
              </a:tabLst>
            </a:pP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Product</a:t>
            </a:r>
            <a:r>
              <a:rPr sz="13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structure</a:t>
            </a:r>
            <a:r>
              <a:rPr sz="1300" spc="-1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.................................................................................................................</a:t>
            </a:r>
            <a:r>
              <a:rPr sz="1300" spc="-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0" dirty="0">
                <a:solidFill>
                  <a:srgbClr val="002060"/>
                </a:solidFill>
                <a:latin typeface="Times New Roman"/>
                <a:cs typeface="Times New Roman"/>
              </a:rPr>
              <a:t>9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00660" marR="7620" lvl="1" indent="-200660" algn="ctr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200660" algn="l"/>
              </a:tabLst>
            </a:pP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Introduction</a:t>
            </a:r>
            <a:r>
              <a:rPr sz="13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of</a:t>
            </a:r>
            <a:r>
              <a:rPr sz="13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safety</a:t>
            </a:r>
            <a:r>
              <a:rPr sz="13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device</a:t>
            </a:r>
            <a:r>
              <a:rPr sz="1300" spc="-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............................................................................................</a:t>
            </a:r>
            <a:r>
              <a:rPr sz="1300" spc="-6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002060"/>
                </a:solidFill>
                <a:latin typeface="Times New Roman"/>
                <a:cs typeface="Times New Roman"/>
              </a:rPr>
              <a:t>11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00660" marR="7620" lvl="1" indent="-200660" algn="ctr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200660" algn="l"/>
              </a:tabLst>
            </a:pP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Specifications....................................................................................................................</a:t>
            </a:r>
            <a:r>
              <a:rPr sz="1300" spc="480" dirty="0">
                <a:solidFill>
                  <a:srgbClr val="002060"/>
                </a:solidFill>
                <a:latin typeface="Times New Roman"/>
                <a:cs typeface="Times New Roman"/>
              </a:rPr>
              <a:t>  </a:t>
            </a:r>
            <a:r>
              <a:rPr sz="1300" spc="-25" dirty="0">
                <a:solidFill>
                  <a:srgbClr val="002060"/>
                </a:solidFill>
                <a:latin typeface="Times New Roman"/>
                <a:cs typeface="Times New Roman"/>
              </a:rPr>
              <a:t>11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R="5080" algn="ctr">
              <a:lnSpc>
                <a:spcPct val="100000"/>
              </a:lnSpc>
              <a:spcBef>
                <a:spcPts val="300"/>
              </a:spcBef>
            </a:pPr>
            <a:r>
              <a:rPr sz="1300" b="1" dirty="0">
                <a:solidFill>
                  <a:srgbClr val="002060"/>
                </a:solidFill>
                <a:latin typeface="Times New Roman"/>
                <a:cs typeface="Times New Roman"/>
              </a:rPr>
              <a:t>III.</a:t>
            </a:r>
            <a:r>
              <a:rPr sz="13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2060"/>
                </a:solidFill>
                <a:latin typeface="Times New Roman"/>
                <a:cs typeface="Times New Roman"/>
              </a:rPr>
              <a:t>Operating</a:t>
            </a:r>
            <a:r>
              <a:rPr sz="13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procedures</a:t>
            </a:r>
            <a:r>
              <a:rPr sz="13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2060"/>
                </a:solidFill>
                <a:latin typeface="Times New Roman"/>
                <a:cs typeface="Times New Roman"/>
              </a:rPr>
              <a:t>of</a:t>
            </a:r>
            <a:r>
              <a:rPr sz="1300" b="1" spc="-6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2060"/>
                </a:solidFill>
                <a:latin typeface="Times New Roman"/>
                <a:cs typeface="Times New Roman"/>
              </a:rPr>
              <a:t>Autoclave Sterilizer</a:t>
            </a:r>
            <a:r>
              <a:rPr sz="1300" b="1" spc="-6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.....................................................................</a:t>
            </a:r>
            <a:r>
              <a:rPr sz="1300" spc="-1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002060"/>
                </a:solidFill>
                <a:latin typeface="Times New Roman"/>
                <a:cs typeface="Times New Roman"/>
              </a:rPr>
              <a:t>13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98755" marR="5080" lvl="1" indent="-198755" algn="ctr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198755" algn="l"/>
              </a:tabLst>
            </a:pP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Preparation</a:t>
            </a:r>
            <a:r>
              <a:rPr sz="13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before</a:t>
            </a:r>
            <a:r>
              <a:rPr sz="13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Sterilization</a:t>
            </a:r>
            <a:r>
              <a:rPr sz="1300" spc="-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........................................................................................</a:t>
            </a:r>
            <a:r>
              <a:rPr sz="1300" spc="-9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002060"/>
                </a:solidFill>
                <a:latin typeface="Times New Roman"/>
                <a:cs typeface="Times New Roman"/>
              </a:rPr>
              <a:t>13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99085" marR="5080" lvl="2" indent="-299085" algn="ctr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299085" algn="l"/>
              </a:tabLst>
            </a:pP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Preparation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of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instruments</a:t>
            </a:r>
            <a:r>
              <a:rPr sz="13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and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containers.</a:t>
            </a:r>
            <a:r>
              <a:rPr sz="1300" spc="-1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............................................................</a:t>
            </a:r>
            <a:r>
              <a:rPr sz="1300" spc="-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002060"/>
                </a:solidFill>
                <a:latin typeface="Times New Roman"/>
                <a:cs typeface="Times New Roman"/>
              </a:rPr>
              <a:t>13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99085" marR="5080" lvl="2" indent="-299085" algn="ctr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299085" algn="l"/>
              </a:tabLst>
            </a:pP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Preparation</a:t>
            </a:r>
            <a:r>
              <a:rPr sz="13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of</a:t>
            </a:r>
            <a:r>
              <a:rPr sz="13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rubber</a:t>
            </a:r>
            <a:r>
              <a:rPr sz="13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tube</a:t>
            </a:r>
            <a:r>
              <a:rPr sz="1300" spc="-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.....................................................................................</a:t>
            </a:r>
            <a:r>
              <a:rPr sz="1300" spc="-10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002060"/>
                </a:solidFill>
                <a:latin typeface="Times New Roman"/>
                <a:cs typeface="Times New Roman"/>
              </a:rPr>
              <a:t>13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99085" marR="5080" lvl="2" indent="-299085" algn="ctr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299085" algn="l"/>
              </a:tabLst>
            </a:pP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Preparation</a:t>
            </a:r>
            <a:r>
              <a:rPr sz="1300" spc="229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of</a:t>
            </a:r>
            <a:r>
              <a:rPr sz="1300" spc="2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dressing</a:t>
            </a:r>
            <a:r>
              <a:rPr sz="1300" spc="2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bag....................................................................................</a:t>
            </a:r>
            <a:r>
              <a:rPr sz="1300" spc="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002060"/>
                </a:solidFill>
                <a:latin typeface="Times New Roman"/>
                <a:cs typeface="Times New Roman"/>
              </a:rPr>
              <a:t>13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99085" marR="5080" lvl="2" indent="-299085" algn="ctr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299085" algn="l"/>
              </a:tabLst>
            </a:pP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Preparation of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Medium</a:t>
            </a:r>
            <a:r>
              <a:rPr sz="1300" spc="-1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..........................................................................................</a:t>
            </a:r>
            <a:r>
              <a:rPr sz="1300" spc="-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002060"/>
                </a:solidFill>
                <a:latin typeface="Times New Roman"/>
                <a:cs typeface="Times New Roman"/>
              </a:rPr>
              <a:t>14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98755" marR="5080" lvl="1" indent="-198755" algn="ctr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198755" algn="l"/>
              </a:tabLst>
            </a:pP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Operation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of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Device..........................................................................................................</a:t>
            </a:r>
            <a:r>
              <a:rPr sz="1300" spc="-10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002060"/>
                </a:solidFill>
                <a:latin typeface="Times New Roman"/>
                <a:cs typeface="Times New Roman"/>
              </a:rPr>
              <a:t>14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00990" marR="5080" lvl="2" indent="-300990" algn="ctr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300990" algn="l"/>
              </a:tabLst>
            </a:pP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Introduction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of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user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interface.................................................................................</a:t>
            </a:r>
            <a:r>
              <a:rPr sz="1300" spc="-10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002060"/>
                </a:solidFill>
                <a:latin typeface="Times New Roman"/>
                <a:cs typeface="Times New Roman"/>
              </a:rPr>
              <a:t>14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99085" marR="5080" lvl="2" indent="-299085" algn="ctr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299085" algn="l"/>
              </a:tabLst>
            </a:pP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Operating</a:t>
            </a:r>
            <a:r>
              <a:rPr sz="13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procedures</a:t>
            </a:r>
            <a:r>
              <a:rPr sz="1300" spc="3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...........................................................................................</a:t>
            </a:r>
            <a:r>
              <a:rPr sz="1300" spc="-10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002060"/>
                </a:solidFill>
                <a:latin typeface="Times New Roman"/>
                <a:cs typeface="Times New Roman"/>
              </a:rPr>
              <a:t>15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00990" marR="5080" lvl="2" indent="-300990" algn="ctr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300990" algn="l"/>
              </a:tabLst>
            </a:pP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Fault</a:t>
            </a:r>
            <a:r>
              <a:rPr sz="13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indication</a:t>
            </a:r>
            <a:r>
              <a:rPr sz="1300" spc="-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......................................................................................................</a:t>
            </a:r>
            <a:r>
              <a:rPr sz="1300" spc="-9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002060"/>
                </a:solidFill>
                <a:latin typeface="Times New Roman"/>
                <a:cs typeface="Times New Roman"/>
              </a:rPr>
              <a:t>21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R="5080" algn="ctr">
              <a:lnSpc>
                <a:spcPct val="100000"/>
              </a:lnSpc>
              <a:spcBef>
                <a:spcPts val="300"/>
              </a:spcBef>
            </a:pPr>
            <a:r>
              <a:rPr sz="1300" b="1" spc="-45" dirty="0">
                <a:solidFill>
                  <a:srgbClr val="002060"/>
                </a:solidFill>
                <a:latin typeface="Times New Roman"/>
                <a:cs typeface="Times New Roman"/>
              </a:rPr>
              <a:t>IV.</a:t>
            </a:r>
            <a:r>
              <a:rPr sz="1300" b="1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2060"/>
                </a:solidFill>
                <a:latin typeface="Times New Roman"/>
                <a:cs typeface="Times New Roman"/>
              </a:rPr>
              <a:t>Corrective</a:t>
            </a:r>
            <a:r>
              <a:rPr sz="1300" b="1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Maintenance</a:t>
            </a:r>
            <a:r>
              <a:rPr sz="1300" b="1" spc="-1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.........................................................................................................</a:t>
            </a:r>
            <a:r>
              <a:rPr sz="1300" spc="-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002060"/>
                </a:solidFill>
                <a:latin typeface="Times New Roman"/>
                <a:cs typeface="Times New Roman"/>
              </a:rPr>
              <a:t>21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00660" marR="5080" lvl="1" indent="-200660" algn="ctr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200660" algn="l"/>
              </a:tabLst>
            </a:pP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Maintenance......................................................................................................................</a:t>
            </a:r>
            <a:r>
              <a:rPr sz="1300" spc="-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002060"/>
                </a:solidFill>
                <a:latin typeface="Times New Roman"/>
                <a:cs typeface="Times New Roman"/>
              </a:rPr>
              <a:t>21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00660" marR="5080" lvl="1" indent="-200660" algn="ctr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200660" algn="l"/>
              </a:tabLst>
            </a:pP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Failure</a:t>
            </a:r>
            <a:r>
              <a:rPr sz="13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analysis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table</a:t>
            </a:r>
            <a:r>
              <a:rPr sz="1300" spc="-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........................................................................................................</a:t>
            </a:r>
            <a:r>
              <a:rPr sz="1300" spc="-10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002060"/>
                </a:solidFill>
                <a:latin typeface="Times New Roman"/>
                <a:cs typeface="Times New Roman"/>
              </a:rPr>
              <a:t>22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00660" marR="5080" lvl="1" indent="-200660" algn="ctr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200660" algn="l"/>
              </a:tabLst>
            </a:pP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Changing</a:t>
            </a:r>
            <a:r>
              <a:rPr sz="13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the sterilizer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 water</a:t>
            </a:r>
            <a:r>
              <a:rPr sz="1300" spc="-1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............................................................................................</a:t>
            </a:r>
            <a:r>
              <a:rPr sz="1300" spc="-10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002060"/>
                </a:solidFill>
                <a:latin typeface="Times New Roman"/>
                <a:cs typeface="Times New Roman"/>
              </a:rPr>
              <a:t>22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00660" marR="5080" lvl="1" indent="-200660" algn="ctr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200660" algn="l"/>
              </a:tabLst>
            </a:pP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Checking the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safety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 valve</a:t>
            </a:r>
            <a:r>
              <a:rPr sz="1300" spc="-1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.................................................................................................</a:t>
            </a:r>
            <a:r>
              <a:rPr sz="1300" spc="-1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002060"/>
                </a:solidFill>
                <a:latin typeface="Times New Roman"/>
                <a:cs typeface="Times New Roman"/>
              </a:rPr>
              <a:t>22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98755" marR="5080" lvl="1" indent="-198755" algn="ctr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198755" algn="l"/>
              </a:tabLst>
            </a:pP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How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to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replace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the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safety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 valve</a:t>
            </a:r>
            <a:r>
              <a:rPr sz="1300" spc="-1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........................................................................................</a:t>
            </a:r>
            <a:r>
              <a:rPr sz="1300" spc="-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002060"/>
                </a:solidFill>
                <a:latin typeface="Times New Roman"/>
                <a:cs typeface="Times New Roman"/>
              </a:rPr>
              <a:t>23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97485" marR="5080" lvl="1" indent="-197485" algn="ctr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197485" algn="l"/>
              </a:tabLst>
            </a:pP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Thermostat</a:t>
            </a:r>
            <a:r>
              <a:rPr sz="1300" spc="-8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........................................................................................................................</a:t>
            </a:r>
            <a:r>
              <a:rPr sz="1300" spc="-6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002060"/>
                </a:solidFill>
                <a:latin typeface="Times New Roman"/>
                <a:cs typeface="Times New Roman"/>
              </a:rPr>
              <a:t>23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98755" marR="5080" lvl="1" indent="-198755" algn="ctr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198755" algn="l"/>
              </a:tabLst>
            </a:pP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How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to improve the operating temperature of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the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thermostat</a:t>
            </a:r>
            <a:r>
              <a:rPr sz="1300" spc="-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..........................................</a:t>
            </a:r>
            <a:r>
              <a:rPr sz="1300" spc="-10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002060"/>
                </a:solidFill>
                <a:latin typeface="Times New Roman"/>
                <a:cs typeface="Times New Roman"/>
              </a:rPr>
              <a:t>23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R="5080" algn="ctr">
              <a:lnSpc>
                <a:spcPct val="100000"/>
              </a:lnSpc>
              <a:spcBef>
                <a:spcPts val="300"/>
              </a:spcBef>
              <a:tabLst>
                <a:tab pos="247015" algn="l"/>
              </a:tabLst>
            </a:pPr>
            <a:r>
              <a:rPr sz="1300" b="1" spc="-25" dirty="0">
                <a:solidFill>
                  <a:srgbClr val="002060"/>
                </a:solidFill>
                <a:latin typeface="Times New Roman"/>
                <a:cs typeface="Times New Roman"/>
              </a:rPr>
              <a:t>V.</a:t>
            </a:r>
            <a:r>
              <a:rPr sz="1300" b="1" dirty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sz="13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Service</a:t>
            </a:r>
            <a:r>
              <a:rPr sz="1300" b="1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....................................................................................................................................</a:t>
            </a:r>
            <a:r>
              <a:rPr sz="1300" spc="-8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002060"/>
                </a:solidFill>
                <a:latin typeface="Times New Roman"/>
                <a:cs typeface="Times New Roman"/>
              </a:rPr>
              <a:t>23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3424" y="991053"/>
            <a:ext cx="6473825" cy="1049518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564515">
              <a:lnSpc>
                <a:spcPct val="100000"/>
              </a:lnSpc>
              <a:spcBef>
                <a:spcPts val="540"/>
              </a:spcBef>
            </a:pPr>
            <a:r>
              <a:rPr sz="3200" spc="-1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Nnote:</a:t>
            </a:r>
            <a:endParaRPr sz="3200" dirty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8300"/>
              </a:lnSpc>
              <a:spcBef>
                <a:spcPts val="325"/>
              </a:spcBef>
            </a:pPr>
            <a:r>
              <a:rPr sz="1400" dirty="0">
                <a:latin typeface="Times New Roman"/>
                <a:cs typeface="Times New Roman"/>
              </a:rPr>
              <a:t>If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you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want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terminate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process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sterilization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you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press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"Start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/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Stop"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button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end</a:t>
            </a:r>
            <a:r>
              <a:rPr sz="1400" spc="-25" dirty="0">
                <a:latin typeface="Times New Roman"/>
                <a:cs typeface="Times New Roman"/>
              </a:rPr>
              <a:t> the </a:t>
            </a:r>
            <a:r>
              <a:rPr sz="1400" dirty="0">
                <a:latin typeface="Times New Roman"/>
                <a:cs typeface="Times New Roman"/>
              </a:rPr>
              <a:t>sterilization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process.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425" y="1071879"/>
            <a:ext cx="495300" cy="381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pc="-25" dirty="0"/>
              <a:t>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097" y="1234683"/>
            <a:ext cx="531495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3.2.3</a:t>
            </a:r>
            <a:r>
              <a:rPr sz="3200" spc="-1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Fault</a:t>
            </a:r>
            <a:r>
              <a:rPr sz="3200" spc="-1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indication</a:t>
            </a:r>
            <a:endParaRPr sz="3200" dirty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pc="-25" dirty="0"/>
              <a:t>21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986494"/>
              </p:ext>
            </p:extLst>
          </p:nvPr>
        </p:nvGraphicFramePr>
        <p:xfrm>
          <a:off x="425450" y="1906777"/>
          <a:ext cx="6745479" cy="62495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5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9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5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52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383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error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code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cause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issue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Problems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solution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19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Err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001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After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30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minutes,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the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580" marR="112395">
                        <a:lnSpc>
                          <a:spcPct val="1083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pulsating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exhaust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air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conditioner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does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not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reach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set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temperature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Heating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broken,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there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are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air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leaks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Check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replace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945" marR="302260">
                        <a:lnSpc>
                          <a:spcPct val="1083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heating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pipe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line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leaks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695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Err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002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Not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reached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within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the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580" marR="213360">
                        <a:lnSpc>
                          <a:spcPct val="1084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time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set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cool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air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discharge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temperature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pulsating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exhaust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failure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Heating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bad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945" marR="221615">
                        <a:lnSpc>
                          <a:spcPct val="1083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parameter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setting unreasonable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Replace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heating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945" marR="352425">
                        <a:lnSpc>
                          <a:spcPct val="1084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pipe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check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whether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set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parameters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are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correct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443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Err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004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When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set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temperature,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580" marR="217170">
                        <a:lnSpc>
                          <a:spcPct val="1083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temperature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is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not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stabilized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within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minutes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during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sterilization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excessive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temperature</a:t>
                      </a:r>
                      <a:r>
                        <a:rPr sz="14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fluctuations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There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leak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Check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pot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945" marR="99060">
                        <a:lnSpc>
                          <a:spcPct val="1083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connector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line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leaks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phenomenon.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34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Err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008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Sensor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not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connected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or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580" marR="168275">
                        <a:lnSpc>
                          <a:spcPct val="1083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damaged,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pot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temperature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below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1400" spc="2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60" dirty="0">
                          <a:latin typeface="SimSun"/>
                          <a:cs typeface="SimSun"/>
                        </a:rPr>
                        <a:t>℃</a:t>
                      </a:r>
                      <a:endParaRPr sz="1400">
                        <a:latin typeface="SimSun"/>
                        <a:cs typeface="SimSu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Sensor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failure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Replace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sensor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59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Err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016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PCB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temperature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component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failure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Circuit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board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burned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Replace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circuit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board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Err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032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Within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set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time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no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water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add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enough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water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Bad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water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level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float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Replace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water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level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float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switch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9631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Err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064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Heating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pot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water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lead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dry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Missing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internal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945" marR="137160">
                        <a:lnSpc>
                          <a:spcPct val="1083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cavity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temperature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protection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failure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Add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enough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water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67945" marR="179705">
                        <a:lnSpc>
                          <a:spcPct val="1083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cooled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enough,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replace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temperature protection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25450" y="8318500"/>
            <a:ext cx="7131049" cy="16548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Corrective Maintenance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4.1</a:t>
            </a:r>
            <a:r>
              <a:rPr sz="1400" spc="-10" dirty="0">
                <a:latin typeface="Times New Roman"/>
                <a:cs typeface="Times New Roman"/>
              </a:rPr>
              <a:t> Maintenance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 marR="46990">
              <a:lnSpc>
                <a:spcPct val="108300"/>
              </a:lnSpc>
            </a:pPr>
            <a:r>
              <a:rPr sz="1400" spc="-30" dirty="0">
                <a:latin typeface="Times New Roman"/>
                <a:cs typeface="Times New Roman"/>
              </a:rPr>
              <a:t>To </a:t>
            </a:r>
            <a:r>
              <a:rPr sz="1400" dirty="0">
                <a:latin typeface="Times New Roman"/>
                <a:cs typeface="Times New Roman"/>
              </a:rPr>
              <a:t>ensure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sterilizer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good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working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condition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minimize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number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failures, </a:t>
            </a:r>
            <a:r>
              <a:rPr sz="1400" dirty="0">
                <a:latin typeface="Times New Roman"/>
                <a:cs typeface="Times New Roman"/>
              </a:rPr>
              <a:t>therefore,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operation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described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this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chapter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must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followed.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latin typeface="Times New Roman"/>
                <a:cs typeface="Times New Roman"/>
              </a:rPr>
              <a:t>1)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Before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starting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maintenance,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make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sure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device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powered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down.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same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time,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no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6850" y="990154"/>
            <a:ext cx="7359650" cy="482016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32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pressure</a:t>
            </a:r>
            <a:r>
              <a:rPr sz="3200" spc="-4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in</a:t>
            </a:r>
            <a:r>
              <a:rPr sz="3200" spc="-4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sterilization</a:t>
            </a:r>
            <a:r>
              <a:rPr sz="3200" spc="-3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container.</a:t>
            </a:r>
            <a:endParaRPr sz="3200" dirty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167005" indent="-154305">
              <a:lnSpc>
                <a:spcPct val="100000"/>
              </a:lnSpc>
              <a:spcBef>
                <a:spcPts val="120"/>
              </a:spcBef>
              <a:buAutoNum type="arabicParenR" startAt="2"/>
              <a:tabLst>
                <a:tab pos="167005" algn="l"/>
              </a:tabLst>
            </a:pPr>
            <a:r>
              <a:rPr sz="1400" dirty="0">
                <a:latin typeface="Times New Roman"/>
                <a:cs typeface="Times New Roman"/>
              </a:rPr>
              <a:t>After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end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working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soft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cloth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piece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gauze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wipe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door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gasket.</a:t>
            </a:r>
            <a:endParaRPr sz="1400" dirty="0">
              <a:latin typeface="Times New Roman"/>
              <a:cs typeface="Times New Roman"/>
            </a:endParaRPr>
          </a:p>
          <a:p>
            <a:pPr marL="12700" marR="5080" indent="163830">
              <a:lnSpc>
                <a:spcPct val="108300"/>
              </a:lnSpc>
              <a:buAutoNum type="arabicParenR" startAt="2"/>
              <a:tabLst>
                <a:tab pos="176530" algn="l"/>
              </a:tabLst>
            </a:pPr>
            <a:r>
              <a:rPr sz="1400" dirty="0">
                <a:latin typeface="Times New Roman"/>
                <a:cs typeface="Times New Roman"/>
              </a:rPr>
              <a:t>Remove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basket.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gauze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detergent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water,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wipe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inner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wall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sterilization container.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Do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use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steel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slag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wool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steel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brush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avoid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damaging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sterilization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chamber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wall.</a:t>
            </a:r>
            <a:endParaRPr sz="1400" dirty="0">
              <a:latin typeface="Times New Roman"/>
              <a:cs typeface="Times New Roman"/>
            </a:endParaRPr>
          </a:p>
          <a:p>
            <a:pPr marL="176530" indent="-163830">
              <a:lnSpc>
                <a:spcPct val="100000"/>
              </a:lnSpc>
              <a:spcBef>
                <a:spcPts val="120"/>
              </a:spcBef>
              <a:buAutoNum type="arabicParenR" startAt="2"/>
              <a:tabLst>
                <a:tab pos="176530" algn="l"/>
              </a:tabLst>
            </a:pPr>
            <a:r>
              <a:rPr sz="1400" dirty="0">
                <a:latin typeface="Times New Roman"/>
                <a:cs typeface="Times New Roman"/>
              </a:rPr>
              <a:t>Cleaning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sterilizing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container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chamber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remove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scale.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water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tank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let</a:t>
            </a:r>
            <a:r>
              <a:rPr sz="1400" spc="-25" dirty="0">
                <a:latin typeface="Times New Roman"/>
                <a:cs typeface="Times New Roman"/>
              </a:rPr>
              <a:t> go.</a:t>
            </a:r>
            <a:endParaRPr sz="1400" dirty="0">
              <a:latin typeface="Times New Roman"/>
              <a:cs typeface="Times New Roman"/>
            </a:endParaRPr>
          </a:p>
          <a:p>
            <a:pPr marL="176530" indent="-163830">
              <a:lnSpc>
                <a:spcPct val="100000"/>
              </a:lnSpc>
              <a:spcBef>
                <a:spcPts val="120"/>
              </a:spcBef>
              <a:buAutoNum type="arabicParenR" startAt="2"/>
              <a:tabLst>
                <a:tab pos="176530" algn="l"/>
              </a:tabLst>
            </a:pPr>
            <a:r>
              <a:rPr sz="1400" dirty="0">
                <a:latin typeface="Times New Roman"/>
                <a:cs typeface="Times New Roman"/>
              </a:rPr>
              <a:t>Periodic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inspection</a:t>
            </a:r>
            <a:endParaRPr sz="1400" dirty="0">
              <a:latin typeface="Times New Roman"/>
              <a:cs typeface="Times New Roman"/>
            </a:endParaRPr>
          </a:p>
          <a:p>
            <a:pPr marL="12700" marR="419100">
              <a:lnSpc>
                <a:spcPct val="108300"/>
              </a:lnSpc>
            </a:pPr>
            <a:r>
              <a:rPr sz="1400" dirty="0">
                <a:latin typeface="Times New Roman"/>
                <a:cs typeface="Times New Roman"/>
              </a:rPr>
              <a:t>Once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year,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tightening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fittings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detection-</a:t>
            </a:r>
            <a:r>
              <a:rPr sz="1400" dirty="0">
                <a:latin typeface="Times New Roman"/>
                <a:cs typeface="Times New Roman"/>
              </a:rPr>
              <a:t>off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state,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should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completed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by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professional </a:t>
            </a:r>
            <a:r>
              <a:rPr sz="1400" dirty="0">
                <a:latin typeface="Times New Roman"/>
                <a:cs typeface="Times New Roman"/>
              </a:rPr>
              <a:t>electrician.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Once,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due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extreme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wear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tear,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lock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device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must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checked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every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five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years.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 marR="36195">
              <a:lnSpc>
                <a:spcPct val="108300"/>
              </a:lnSpc>
            </a:pPr>
            <a:r>
              <a:rPr sz="1400" dirty="0">
                <a:latin typeface="Times New Roman"/>
                <a:cs typeface="Times New Roman"/>
              </a:rPr>
              <a:t>Instructions: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This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repair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manual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provide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professionals.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Unless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you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professional,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otherwise </a:t>
            </a:r>
            <a:r>
              <a:rPr sz="1400" dirty="0">
                <a:latin typeface="Times New Roman"/>
                <a:cs typeface="Times New Roman"/>
              </a:rPr>
              <a:t>when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equipment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fails,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sure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consult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instructions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press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manual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repair.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latin typeface="Times New Roman"/>
                <a:cs typeface="Times New Roman"/>
              </a:rPr>
              <a:t>Instructions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have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been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possible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provide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professional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maintenance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methods.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640715">
              <a:lnSpc>
                <a:spcPct val="100000"/>
              </a:lnSpc>
            </a:pPr>
            <a:r>
              <a:rPr lang="en-IN" sz="1400" dirty="0">
                <a:latin typeface="Times New Roman"/>
                <a:cs typeface="Times New Roman"/>
              </a:rPr>
              <a:t>     </a:t>
            </a:r>
            <a:r>
              <a:rPr sz="1400" dirty="0">
                <a:latin typeface="Times New Roman"/>
                <a:cs typeface="Times New Roman"/>
              </a:rPr>
              <a:t>Before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starting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maintenance,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make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sure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device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powered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down.</a:t>
            </a:r>
            <a:endParaRPr sz="1400" dirty="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445"/>
              </a:spcBef>
            </a:pPr>
            <a:r>
              <a:rPr lang="en-IN" sz="1400" dirty="0">
                <a:latin typeface="Times New Roman"/>
                <a:cs typeface="Times New Roman"/>
              </a:rPr>
              <a:t>                     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same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time,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pressure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sterilization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container.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Times New Roman"/>
                <a:cs typeface="Times New Roman"/>
              </a:rPr>
              <a:t>4.2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Failure</a:t>
            </a:r>
            <a:r>
              <a:rPr sz="1400" spc="-10" dirty="0">
                <a:latin typeface="Times New Roman"/>
                <a:cs typeface="Times New Roman"/>
              </a:rPr>
              <a:t> analysis</a:t>
            </a:r>
            <a:endParaRPr sz="1400" dirty="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577333"/>
              </p:ext>
            </p:extLst>
          </p:nvPr>
        </p:nvGraphicFramePr>
        <p:xfrm>
          <a:off x="196850" y="5714176"/>
          <a:ext cx="7108315" cy="1866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2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3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Phenomena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Possible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reasons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Correct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Operation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Power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switch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on,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power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1.The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circuit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breaker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is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1.Close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circuit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breaker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485">
                <a:tc>
                  <a:txBody>
                    <a:bodyPr/>
                    <a:lstStyle/>
                    <a:p>
                      <a:pPr marL="68580">
                        <a:lnSpc>
                          <a:spcPts val="14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light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not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bright.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4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unclosed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2.The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main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power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4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2.Change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power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switch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in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4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switch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damaged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4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accordance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specific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425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conditions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Under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condition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of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1.Control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circuit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heater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1.Check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change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the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68580">
                        <a:lnSpc>
                          <a:spcPts val="14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warming,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Pressure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and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4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shorts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out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burns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down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4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damaged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elements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2.check,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7485">
                <a:tc>
                  <a:txBody>
                    <a:bodyPr/>
                    <a:lstStyle/>
                    <a:p>
                      <a:pPr marL="68580">
                        <a:lnSpc>
                          <a:spcPts val="14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temperature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do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not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rise,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or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4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2.pipe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joint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safety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valve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4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tighten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pipe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joint,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safety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 marL="68580">
                        <a:lnSpc>
                          <a:spcPts val="14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rise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slowly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4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leaks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seriously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4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valve,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etc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6166" y="7937500"/>
            <a:ext cx="7239000" cy="2300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4.3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Changing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sterilizer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water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76530" indent="-163830">
              <a:lnSpc>
                <a:spcPct val="100000"/>
              </a:lnSpc>
              <a:buAutoNum type="arabicParenR"/>
              <a:tabLst>
                <a:tab pos="176530" algn="l"/>
              </a:tabLst>
            </a:pPr>
            <a:r>
              <a:rPr sz="1400" dirty="0">
                <a:latin typeface="Times New Roman"/>
                <a:cs typeface="Times New Roman"/>
              </a:rPr>
              <a:t>Remove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transparent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silicone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tube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drain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until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water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drain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out.</a:t>
            </a:r>
            <a:endParaRPr sz="1400" dirty="0">
              <a:latin typeface="Times New Roman"/>
              <a:cs typeface="Times New Roman"/>
            </a:endParaRPr>
          </a:p>
          <a:p>
            <a:pPr marL="12700" marR="67945" indent="163830">
              <a:lnSpc>
                <a:spcPct val="108300"/>
              </a:lnSpc>
              <a:buAutoNum type="arabicParenR"/>
              <a:tabLst>
                <a:tab pos="176530" algn="l"/>
              </a:tabLst>
            </a:pPr>
            <a:r>
              <a:rPr sz="1400" dirty="0">
                <a:latin typeface="Times New Roman"/>
                <a:cs typeface="Times New Roman"/>
              </a:rPr>
              <a:t>Distilled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water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was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injected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into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sterilization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chamber,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water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level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should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reach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warning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indicator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light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longer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show.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4.4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Checking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the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safety</a:t>
            </a:r>
            <a:r>
              <a:rPr sz="1400" b="1" spc="-20" dirty="0">
                <a:latin typeface="Times New Roman"/>
                <a:cs typeface="Times New Roman"/>
              </a:rPr>
              <a:t> valve</a:t>
            </a:r>
            <a:endParaRPr sz="1400" b="1" dirty="0">
              <a:latin typeface="Times New Roman"/>
              <a:cs typeface="Times New Roman"/>
            </a:endParaRPr>
          </a:p>
          <a:p>
            <a:pPr marL="12700" marR="5080">
              <a:lnSpc>
                <a:spcPct val="108300"/>
              </a:lnSpc>
            </a:pPr>
            <a:r>
              <a:rPr sz="1400" dirty="0">
                <a:latin typeface="Times New Roman"/>
                <a:cs typeface="Times New Roman"/>
              </a:rPr>
              <a:t>It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located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above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front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left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side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device.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order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prevent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safety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valve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blocked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state,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under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normal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use,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Allow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steam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pressure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release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every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two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months.</a:t>
            </a:r>
            <a:endParaRPr sz="14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SzPct val="91666"/>
              <a:buAutoNum type="arabicPlain"/>
              <a:tabLst>
                <a:tab pos="241300" algn="l"/>
              </a:tabLst>
            </a:pPr>
            <a:r>
              <a:rPr sz="1400" dirty="0">
                <a:latin typeface="Times New Roman"/>
                <a:cs typeface="Times New Roman"/>
              </a:rPr>
              <a:t>According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manual,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operating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sterilizer.</a:t>
            </a:r>
            <a:endParaRPr sz="14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SzPct val="91666"/>
              <a:buAutoNum type="arabicPlain"/>
              <a:tabLst>
                <a:tab pos="241300" algn="l"/>
              </a:tabLst>
            </a:pP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pressure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generated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inside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sterilization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container: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0.165MPa.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7850" y="4453736"/>
            <a:ext cx="495300" cy="3810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pc="-25" dirty="0"/>
              <a:t>22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650" y="263994"/>
            <a:ext cx="7315200" cy="10165411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19"/>
              </a:spcBef>
              <a:buSzPct val="91666"/>
              <a:buAutoNum type="arabicPlain" startAt="3"/>
              <a:tabLst>
                <a:tab pos="241300" algn="l"/>
              </a:tabLst>
            </a:pPr>
            <a:r>
              <a:rPr sz="1400" dirty="0">
                <a:latin typeface="Times New Roman"/>
                <a:cs typeface="Times New Roman"/>
              </a:rPr>
              <a:t>Use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screwdriver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push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safety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valve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handle,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opening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about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seconds</a:t>
            </a:r>
            <a:endParaRPr sz="1400" dirty="0">
              <a:latin typeface="Times New Roman"/>
              <a:cs typeface="Times New Roman"/>
            </a:endParaRPr>
          </a:p>
          <a:p>
            <a:pPr marL="12700" marR="476250" indent="228600">
              <a:lnSpc>
                <a:spcPct val="108300"/>
              </a:lnSpc>
              <a:buSzPct val="91666"/>
              <a:buAutoNum type="arabicPlain" startAt="3"/>
              <a:tabLst>
                <a:tab pos="241300" algn="l"/>
              </a:tabLst>
            </a:pPr>
            <a:r>
              <a:rPr sz="1400" dirty="0">
                <a:latin typeface="Times New Roman"/>
                <a:cs typeface="Times New Roman"/>
              </a:rPr>
              <a:t>Turn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off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main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switch,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operation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terminated.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Meanwhile,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exhausting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steam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in </a:t>
            </a:r>
            <a:r>
              <a:rPr sz="1400" dirty="0">
                <a:latin typeface="Times New Roman"/>
                <a:cs typeface="Times New Roman"/>
              </a:rPr>
              <a:t>sterilizer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container.</a:t>
            </a:r>
            <a:endParaRPr sz="14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SzPct val="91666"/>
              <a:buAutoNum type="arabicPlain" startAt="3"/>
              <a:tabLst>
                <a:tab pos="241300" algn="l"/>
              </a:tabLst>
            </a:pPr>
            <a:r>
              <a:rPr sz="1400" dirty="0">
                <a:latin typeface="Times New Roman"/>
                <a:cs typeface="Times New Roman"/>
              </a:rPr>
              <a:t>Turn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down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pressure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0MPa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before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opening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door.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2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Times New Roman"/>
                <a:cs typeface="Times New Roman"/>
              </a:rPr>
              <a:t>4.5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How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replace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safety</a:t>
            </a:r>
            <a:r>
              <a:rPr sz="1400" spc="-20" dirty="0">
                <a:latin typeface="Times New Roman"/>
                <a:cs typeface="Times New Roman"/>
              </a:rPr>
              <a:t> valve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 marR="83185" algn="just">
              <a:lnSpc>
                <a:spcPct val="108300"/>
              </a:lnSpc>
            </a:pPr>
            <a:r>
              <a:rPr sz="1400" dirty="0">
                <a:latin typeface="Times New Roman"/>
                <a:cs typeface="Times New Roman"/>
              </a:rPr>
              <a:t>Instructions: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only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professional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repair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methods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used.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Unless you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professional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talent, </a:t>
            </a:r>
            <a:r>
              <a:rPr sz="1400" dirty="0">
                <a:latin typeface="Times New Roman"/>
                <a:cs typeface="Times New Roman"/>
              </a:rPr>
              <a:t>otherwise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avoid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electric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shock,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equipment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malfunction,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sure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consult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instructions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press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manual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repair,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while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specification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has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been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possible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provide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professional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maintenance methods.</a:t>
            </a:r>
            <a:endParaRPr sz="1400" dirty="0">
              <a:latin typeface="Times New Roman"/>
              <a:cs typeface="Times New Roman"/>
            </a:endParaRPr>
          </a:p>
          <a:p>
            <a:pPr marL="242570" indent="-229870" algn="just">
              <a:lnSpc>
                <a:spcPct val="100000"/>
              </a:lnSpc>
              <a:spcBef>
                <a:spcPts val="120"/>
              </a:spcBef>
              <a:buSzPct val="91666"/>
              <a:buAutoNum type="arabicPlain"/>
              <a:tabLst>
                <a:tab pos="242570" algn="l"/>
              </a:tabLst>
            </a:pPr>
            <a:r>
              <a:rPr sz="1400" dirty="0">
                <a:latin typeface="Times New Roman"/>
                <a:cs typeface="Times New Roman"/>
              </a:rPr>
              <a:t>It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located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above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front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left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side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device.</a:t>
            </a:r>
            <a:endParaRPr sz="1400" dirty="0">
              <a:latin typeface="Times New Roman"/>
              <a:cs typeface="Times New Roman"/>
            </a:endParaRPr>
          </a:p>
          <a:p>
            <a:pPr marL="12700" marR="1389380" indent="228600" algn="just">
              <a:lnSpc>
                <a:spcPct val="108300"/>
              </a:lnSpc>
              <a:buSzPct val="91666"/>
              <a:buAutoNum type="arabicPlain"/>
              <a:tabLst>
                <a:tab pos="241300" algn="l"/>
              </a:tabLst>
            </a:pPr>
            <a:r>
              <a:rPr sz="1400" dirty="0">
                <a:latin typeface="Times New Roman"/>
                <a:cs typeface="Times New Roman"/>
              </a:rPr>
              <a:t>Remove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valve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mounting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screws,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remove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valve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from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valve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base. </a:t>
            </a:r>
            <a:r>
              <a:rPr sz="1400" dirty="0">
                <a:latin typeface="Times New Roman"/>
                <a:cs typeface="Times New Roman"/>
              </a:rPr>
              <a:t>3</a:t>
            </a:r>
            <a:r>
              <a:rPr sz="1400" dirty="0">
                <a:latin typeface="SimSun"/>
                <a:cs typeface="SimSun"/>
              </a:rPr>
              <a:t>）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qualified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safety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valve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replace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it.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Test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sterilization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process.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4.6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Thermostat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 marR="127000">
              <a:lnSpc>
                <a:spcPct val="125000"/>
              </a:lnSpc>
              <a:tabLst>
                <a:tab pos="1756410" algn="l"/>
              </a:tabLst>
            </a:pPr>
            <a:r>
              <a:rPr sz="1400" dirty="0">
                <a:latin typeface="Times New Roman"/>
                <a:cs typeface="Times New Roman"/>
              </a:rPr>
              <a:t>Located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inside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device.</a:t>
            </a:r>
            <a:r>
              <a:rPr sz="1400" dirty="0">
                <a:latin typeface="Times New Roman"/>
                <a:cs typeface="Times New Roman"/>
              </a:rPr>
              <a:t>	Sterilizer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equipped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thermostat.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heating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sterilization </a:t>
            </a:r>
            <a:r>
              <a:rPr sz="1400" dirty="0">
                <a:latin typeface="Times New Roman"/>
                <a:cs typeface="Times New Roman"/>
              </a:rPr>
              <a:t>phases,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can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turned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cut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off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power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supply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maintain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constant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temperature.</a:t>
            </a:r>
            <a:endParaRPr sz="1400" dirty="0">
              <a:latin typeface="Times New Roman"/>
              <a:cs typeface="Times New Roman"/>
            </a:endParaRPr>
          </a:p>
          <a:p>
            <a:pPr marL="12700" marR="35560">
              <a:lnSpc>
                <a:spcPct val="125000"/>
              </a:lnSpc>
            </a:pPr>
            <a:r>
              <a:rPr sz="1400" spc="-10" dirty="0">
                <a:latin typeface="Times New Roman"/>
                <a:cs typeface="Times New Roman"/>
              </a:rPr>
              <a:t>Typically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used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temperature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alarm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device.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If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pot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temperature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exceeds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allowable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thermostat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automatically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disconnect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heater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power.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When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pot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temperature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dropped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below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allowable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thermostat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automatically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turns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on.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4.7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How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improve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operating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temperature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thermostat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 marR="35560" algn="just">
              <a:lnSpc>
                <a:spcPct val="108300"/>
              </a:lnSpc>
            </a:pPr>
            <a:r>
              <a:rPr sz="1400" dirty="0">
                <a:latin typeface="Times New Roman"/>
                <a:cs typeface="Times New Roman"/>
              </a:rPr>
              <a:t>Thermostat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liquid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expansion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thermostat,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clockwise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increase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temperature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range.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(Note: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device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already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regulate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before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delivered,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customers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do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need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adjust).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400" b="1" spc="80" dirty="0">
                <a:latin typeface="Times New Roman"/>
                <a:cs typeface="Times New Roman"/>
              </a:rPr>
              <a:t>Service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400" spc="-30" dirty="0">
                <a:latin typeface="Times New Roman"/>
                <a:cs typeface="Times New Roman"/>
              </a:rPr>
              <a:t>To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our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distinguished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guests:</a:t>
            </a:r>
            <a:endParaRPr sz="1400" dirty="0">
              <a:latin typeface="Times New Roman"/>
              <a:cs typeface="Times New Roman"/>
            </a:endParaRPr>
          </a:p>
          <a:p>
            <a:pPr marL="12700" marR="5080">
              <a:lnSpc>
                <a:spcPct val="125000"/>
              </a:lnSpc>
            </a:pPr>
            <a:r>
              <a:rPr sz="1400" dirty="0">
                <a:latin typeface="Times New Roman"/>
                <a:cs typeface="Times New Roman"/>
              </a:rPr>
              <a:t>Any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product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possibility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failure,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please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monitor 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work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equipment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real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time </a:t>
            </a:r>
            <a:r>
              <a:rPr sz="1400" dirty="0">
                <a:latin typeface="Times New Roman"/>
                <a:cs typeface="Times New Roman"/>
              </a:rPr>
              <a:t>during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use,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If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any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abnormal,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please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first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refer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manual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processing,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If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problem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still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cannot</a:t>
            </a:r>
            <a:endParaRPr sz="1400" dirty="0">
              <a:latin typeface="Times New Roman"/>
              <a:cs typeface="Times New Roman"/>
            </a:endParaRPr>
          </a:p>
          <a:p>
            <a:pPr marL="12700" marR="1276985">
              <a:lnSpc>
                <a:spcPct val="125000"/>
              </a:lnSpc>
              <a:spcBef>
                <a:spcPts val="5"/>
              </a:spcBef>
            </a:pP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solved,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you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shall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inform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our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Customer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Service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Centre,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protect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against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loss. </a:t>
            </a:r>
            <a:r>
              <a:rPr sz="1400" spc="-20" dirty="0">
                <a:latin typeface="Times New Roman"/>
                <a:cs typeface="Times New Roman"/>
              </a:rPr>
              <a:t>After-</a:t>
            </a:r>
            <a:r>
              <a:rPr sz="1400" dirty="0">
                <a:latin typeface="Times New Roman"/>
                <a:cs typeface="Times New Roman"/>
              </a:rPr>
              <a:t>sales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service</a:t>
            </a:r>
            <a:endParaRPr sz="1400" dirty="0">
              <a:latin typeface="Times New Roman"/>
              <a:cs typeface="Times New Roman"/>
            </a:endParaRPr>
          </a:p>
          <a:p>
            <a:pPr marL="12700" marR="130810" indent="152400">
              <a:lnSpc>
                <a:spcPct val="125000"/>
              </a:lnSpc>
              <a:buAutoNum type="arabicPeriod"/>
              <a:tabLst>
                <a:tab pos="165100" algn="l"/>
              </a:tabLst>
            </a:pPr>
            <a:r>
              <a:rPr sz="1400" dirty="0">
                <a:latin typeface="Times New Roman"/>
                <a:cs typeface="Times New Roman"/>
              </a:rPr>
              <a:t>From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day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when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equipment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sold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(subject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invoice),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one-year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free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maintenance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and </a:t>
            </a:r>
            <a:r>
              <a:rPr sz="1400" spc="-10" dirty="0">
                <a:latin typeface="Times New Roman"/>
                <a:cs typeface="Times New Roman"/>
              </a:rPr>
              <a:t>all-</a:t>
            </a:r>
            <a:r>
              <a:rPr sz="1400" dirty="0">
                <a:latin typeface="Times New Roman"/>
                <a:cs typeface="Times New Roman"/>
              </a:rPr>
              <a:t>life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services.</a:t>
            </a:r>
            <a:endParaRPr sz="1400" dirty="0">
              <a:latin typeface="Times New Roman"/>
              <a:cs typeface="Times New Roman"/>
            </a:endParaRPr>
          </a:p>
          <a:p>
            <a:pPr marL="12700" marR="137795" indent="-12700">
              <a:lnSpc>
                <a:spcPct val="125000"/>
              </a:lnSpc>
              <a:buAutoNum type="arabicPeriod"/>
              <a:tabLst>
                <a:tab pos="127000" algn="l"/>
              </a:tabLst>
            </a:pPr>
            <a:r>
              <a:rPr sz="1400" dirty="0">
                <a:latin typeface="Times New Roman"/>
                <a:cs typeface="Times New Roman"/>
              </a:rPr>
              <a:t>	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warranty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card</a:t>
            </a:r>
            <a:r>
              <a:rPr sz="1400" dirty="0">
                <a:latin typeface="SimSun"/>
                <a:cs typeface="SimSun"/>
              </a:rPr>
              <a:t>：</a:t>
            </a:r>
            <a:r>
              <a:rPr sz="1400" dirty="0">
                <a:latin typeface="Times New Roman"/>
                <a:cs typeface="Times New Roman"/>
              </a:rPr>
              <a:t>When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you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need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normal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consultation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maintenance,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please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contact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our </a:t>
            </a:r>
            <a:r>
              <a:rPr sz="1400" spc="-20" dirty="0">
                <a:latin typeface="Times New Roman"/>
                <a:cs typeface="Times New Roman"/>
              </a:rPr>
              <a:t>after-</a:t>
            </a:r>
            <a:r>
              <a:rPr sz="1400" dirty="0">
                <a:latin typeface="Times New Roman"/>
                <a:cs typeface="Times New Roman"/>
              </a:rPr>
              <a:t>sales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service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centers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warranty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card and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invoice,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warranty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card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must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-20" dirty="0">
                <a:latin typeface="Times New Roman"/>
                <a:cs typeface="Times New Roman"/>
              </a:rPr>
              <a:t> well </a:t>
            </a:r>
            <a:r>
              <a:rPr sz="1400" spc="-10" dirty="0">
                <a:latin typeface="Times New Roman"/>
                <a:cs typeface="Times New Roman"/>
              </a:rPr>
              <a:t>kept.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pc="-25" dirty="0"/>
              <a:t>23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5450" y="1450594"/>
            <a:ext cx="70104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Appendix</a:t>
            </a:r>
            <a:r>
              <a:rPr sz="3200" b="1" spc="-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I</a:t>
            </a:r>
            <a:r>
              <a:rPr sz="3200" b="1" spc="-1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electrical</a:t>
            </a:r>
            <a:r>
              <a:rPr sz="3200" b="1" spc="-2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wiring</a:t>
            </a:r>
            <a:r>
              <a:rPr sz="3200" b="1" spc="-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diagram</a:t>
            </a:r>
            <a:endParaRPr sz="3200" dirty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8294" y="2451100"/>
            <a:ext cx="5239912" cy="303269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pc="-25" dirty="0"/>
              <a:t>24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1651" y="1054353"/>
            <a:ext cx="690959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Appendix II PID piping schematics·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4703" y="1993900"/>
            <a:ext cx="5044347" cy="374591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pc="-25" dirty="0"/>
              <a:t>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650" y="1308100"/>
            <a:ext cx="7315199" cy="32169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algn="just">
              <a:lnSpc>
                <a:spcPct val="100000"/>
              </a:lnSpc>
              <a:spcBef>
                <a:spcPts val="100"/>
              </a:spcBef>
            </a:pPr>
            <a:r>
              <a:rPr sz="3200" b="1" spc="6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PREFACE</a:t>
            </a:r>
            <a:endParaRPr sz="3200" dirty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900"/>
              </a:spcBef>
            </a:pPr>
            <a:r>
              <a:rPr sz="1400" dirty="0">
                <a:latin typeface="Times New Roman"/>
                <a:cs typeface="Times New Roman"/>
              </a:rPr>
              <a:t>Dear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Users:</a:t>
            </a:r>
            <a:endParaRPr sz="1400" dirty="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76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 marR="450215" algn="just">
              <a:lnSpc>
                <a:spcPct val="108300"/>
              </a:lnSpc>
            </a:pPr>
            <a:r>
              <a:rPr sz="1400" dirty="0">
                <a:latin typeface="Times New Roman"/>
                <a:cs typeface="Times New Roman"/>
              </a:rPr>
              <a:t>Welcome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choose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Flip-</a:t>
            </a:r>
            <a:r>
              <a:rPr sz="1400" dirty="0">
                <a:latin typeface="Times New Roman"/>
                <a:cs typeface="Times New Roman"/>
              </a:rPr>
              <a:t>open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Door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Type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Vertical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Autoclave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Sterilizer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lang="en-IN" sz="1400" spc="-15" dirty="0">
                <a:latin typeface="Times New Roman"/>
                <a:cs typeface="Times New Roman"/>
              </a:rPr>
              <a:t>(</a:t>
            </a:r>
            <a:r>
              <a:rPr lang="en-GB" sz="1400" dirty="0">
                <a:latin typeface="Bahnschrift" panose="020B0502040204020203" pitchFamily="34" charset="0"/>
              </a:rPr>
              <a:t>Model AVAYY D80-C</a:t>
            </a:r>
            <a:r>
              <a:rPr lang="en-IN" sz="1400" dirty="0">
                <a:latin typeface="Times New Roman"/>
                <a:cs typeface="Times New Roman"/>
              </a:rPr>
              <a:t>) </a:t>
            </a:r>
            <a:r>
              <a:rPr sz="1400" dirty="0">
                <a:latin typeface="Times New Roman"/>
                <a:cs typeface="Times New Roman"/>
              </a:rPr>
              <a:t>from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lang="en-IN" sz="1400" spc="-10" dirty="0" err="1">
                <a:latin typeface="Times New Roman"/>
                <a:cs typeface="Times New Roman"/>
              </a:rPr>
              <a:t>Alsin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hereby </a:t>
            </a:r>
            <a:r>
              <a:rPr sz="1400" dirty="0">
                <a:latin typeface="Times New Roman"/>
                <a:cs typeface="Times New Roman"/>
              </a:rPr>
              <a:t>express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our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sincere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thanks.</a:t>
            </a:r>
            <a:endParaRPr sz="1400" dirty="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30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400" spc="-45" dirty="0">
                <a:latin typeface="Times New Roman"/>
                <a:cs typeface="Times New Roman"/>
              </a:rPr>
              <a:t>We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sincerely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hope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our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product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bring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you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great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help.</a:t>
            </a:r>
            <a:endParaRPr sz="1400" dirty="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38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35000"/>
              </a:lnSpc>
            </a:pP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order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 let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you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know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more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about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Flip-</a:t>
            </a:r>
            <a:r>
              <a:rPr sz="1400" dirty="0">
                <a:latin typeface="Times New Roman"/>
                <a:cs typeface="Times New Roman"/>
              </a:rPr>
              <a:t>open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door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type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vertical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autoclave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sterilizer,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please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read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this </a:t>
            </a:r>
            <a:r>
              <a:rPr sz="1400" dirty="0">
                <a:latin typeface="Times New Roman"/>
                <a:cs typeface="Times New Roman"/>
              </a:rPr>
              <a:t>manual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carefully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before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using.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This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Manual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very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helpful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you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operate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safely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correctly.</a:t>
            </a:r>
            <a:endParaRPr sz="14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20"/>
              </a:spcBef>
            </a:pPr>
            <a:r>
              <a:rPr sz="1400" dirty="0">
                <a:latin typeface="Times New Roman"/>
                <a:cs typeface="Times New Roman"/>
              </a:rPr>
              <a:t>After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reading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manual,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please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put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appropriate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position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easy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access.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07003" y="9923728"/>
            <a:ext cx="146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z="900" spc="-50" dirty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0104" y="1234185"/>
            <a:ext cx="5276546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9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Equipment</a:t>
            </a:r>
            <a:r>
              <a:rPr lang="en-IN" sz="3200" spc="27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spc="9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identification</a:t>
            </a:r>
            <a:r>
              <a:rPr sz="3200" spc="90" dirty="0">
                <a:solidFill>
                  <a:schemeClr val="accent6">
                    <a:lumMod val="75000"/>
                  </a:schemeClr>
                </a:solidFill>
                <a:latin typeface="SimSun"/>
                <a:cs typeface="SimSun"/>
              </a:rPr>
              <a:t>：</a:t>
            </a:r>
            <a:endParaRPr sz="3200" dirty="0">
              <a:solidFill>
                <a:schemeClr val="accent6">
                  <a:lumMod val="75000"/>
                </a:schemeClr>
              </a:solidFill>
              <a:latin typeface="SimSun"/>
              <a:cs typeface="SimSu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2953" y="2752090"/>
            <a:ext cx="1209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Paid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great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attention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02860" y="2752090"/>
            <a:ext cx="6724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Open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door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35353" y="4733670"/>
            <a:ext cx="414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Power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16933" y="4733670"/>
            <a:ext cx="9766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Grounding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sign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3100" y="6859905"/>
            <a:ext cx="67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35353" y="7111364"/>
            <a:ext cx="932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Times New Roman"/>
                <a:cs typeface="Times New Roman"/>
              </a:rPr>
              <a:t>Water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draining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23969" y="7111364"/>
            <a:ext cx="1095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High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temperature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82953" y="8696705"/>
            <a:ext cx="8839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Power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ground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05325" y="8696705"/>
            <a:ext cx="7816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Safety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valve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2100" y="2054224"/>
            <a:ext cx="771525" cy="58102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91050" y="2054224"/>
            <a:ext cx="579754" cy="66484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86275" y="3969793"/>
            <a:ext cx="742950" cy="76095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8902" y="6107719"/>
            <a:ext cx="2221420" cy="81192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52340" y="5998209"/>
            <a:ext cx="1162050" cy="1019175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058544" y="4141469"/>
            <a:ext cx="1524000" cy="4749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535"/>
              </a:spcBef>
              <a:tabLst>
                <a:tab pos="934085" algn="l"/>
              </a:tabLst>
            </a:pPr>
            <a:r>
              <a:rPr sz="2200" spc="-25" dirty="0">
                <a:latin typeface="SimSun"/>
                <a:cs typeface="SimSun"/>
              </a:rPr>
              <a:t>ON</a:t>
            </a:r>
            <a:r>
              <a:rPr sz="2200" dirty="0">
                <a:latin typeface="SimSun"/>
                <a:cs typeface="SimSun"/>
              </a:rPr>
              <a:t>	</a:t>
            </a:r>
            <a:r>
              <a:rPr sz="2200" spc="-25" dirty="0">
                <a:latin typeface="SimSun"/>
                <a:cs typeface="SimSun"/>
              </a:rPr>
              <a:t>OFF</a:t>
            </a:r>
            <a:endParaRPr sz="2200">
              <a:latin typeface="SimSun"/>
              <a:cs typeface="SimSu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07003" y="9923728"/>
            <a:ext cx="146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z="900" spc="-50" dirty="0">
                <a:latin typeface="Times New Roman"/>
                <a:cs typeface="Times New Roman"/>
              </a:rPr>
              <a:t>3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14425" y="8041513"/>
            <a:ext cx="1588135" cy="58547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95885" marR="92710">
              <a:lnSpc>
                <a:spcPct val="123100"/>
              </a:lnSpc>
              <a:spcBef>
                <a:spcPts val="215"/>
              </a:spcBef>
            </a:pPr>
            <a:r>
              <a:rPr sz="1050" dirty="0">
                <a:latin typeface="Times New Roman"/>
                <a:cs typeface="Times New Roman"/>
              </a:rPr>
              <a:t>Power</a:t>
            </a:r>
            <a:r>
              <a:rPr sz="1050" spc="-2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supply:</a:t>
            </a:r>
            <a:r>
              <a:rPr sz="1050" spc="-2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220V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spc="-20" dirty="0">
                <a:latin typeface="Times New Roman"/>
                <a:cs typeface="Times New Roman"/>
              </a:rPr>
              <a:t>25A, </a:t>
            </a:r>
            <a:r>
              <a:rPr sz="1050" dirty="0">
                <a:latin typeface="Times New Roman"/>
                <a:cs typeface="Times New Roman"/>
              </a:rPr>
              <a:t>Need</a:t>
            </a:r>
            <a:r>
              <a:rPr sz="1050" spc="-1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</a:t>
            </a:r>
            <a:r>
              <a:rPr sz="1050" spc="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reliable</a:t>
            </a:r>
            <a:r>
              <a:rPr sz="1050" spc="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grounding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74820" y="8121522"/>
            <a:ext cx="1595755" cy="467359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69215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545"/>
              </a:spcBef>
            </a:pPr>
            <a:r>
              <a:rPr sz="2200" dirty="0">
                <a:latin typeface="Times New Roman"/>
                <a:cs typeface="Times New Roman"/>
              </a:rPr>
              <a:t>Safety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valve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650" y="1247901"/>
            <a:ext cx="7162800" cy="81631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8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Notes:</a:t>
            </a:r>
            <a:endParaRPr sz="3200" dirty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354965" marR="8255" indent="-228600">
              <a:lnSpc>
                <a:spcPct val="162500"/>
              </a:lnSpc>
              <a:spcBef>
                <a:spcPts val="285"/>
              </a:spcBef>
              <a:buAutoNum type="arabicPeriod"/>
              <a:tabLst>
                <a:tab pos="354965" algn="l"/>
              </a:tabLst>
            </a:pPr>
            <a:r>
              <a:rPr sz="1400" dirty="0">
                <a:latin typeface="Times New Roman"/>
                <a:cs typeface="Times New Roman"/>
              </a:rPr>
              <a:t>Please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using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machine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according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manual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operation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method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notes,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if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not,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may </a:t>
            </a:r>
            <a:r>
              <a:rPr sz="1400" dirty="0">
                <a:latin typeface="Times New Roman"/>
                <a:cs typeface="Times New Roman"/>
              </a:rPr>
              <a:t>damage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equipment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protection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system,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cause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human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unsafe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factors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hazard.</a:t>
            </a:r>
            <a:endParaRPr sz="1400" dirty="0">
              <a:latin typeface="Times New Roman"/>
              <a:cs typeface="Times New Roman"/>
            </a:endParaRPr>
          </a:p>
          <a:p>
            <a:pPr marL="354965" marR="11430" indent="-228600">
              <a:lnSpc>
                <a:spcPct val="162500"/>
              </a:lnSpc>
              <a:buAutoNum type="arabicPeriod"/>
              <a:tabLst>
                <a:tab pos="354965" algn="l"/>
              </a:tabLst>
            </a:pP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user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manual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should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preserved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completely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during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usage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period,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should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be </a:t>
            </a:r>
            <a:r>
              <a:rPr sz="1400" dirty="0">
                <a:latin typeface="Times New Roman"/>
                <a:cs typeface="Times New Roman"/>
              </a:rPr>
              <a:t>transferred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handed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over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along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device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when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place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changing.</a:t>
            </a:r>
            <a:endParaRPr sz="1400" dirty="0">
              <a:latin typeface="Times New Roman"/>
              <a:cs typeface="Times New Roman"/>
            </a:endParaRPr>
          </a:p>
          <a:p>
            <a:pPr marL="354965" indent="-227965">
              <a:lnSpc>
                <a:spcPct val="100000"/>
              </a:lnSpc>
              <a:spcBef>
                <a:spcPts val="900"/>
              </a:spcBef>
              <a:buAutoNum type="arabicPeriod"/>
              <a:tabLst>
                <a:tab pos="354965" algn="l"/>
              </a:tabLst>
            </a:pPr>
            <a:r>
              <a:rPr sz="1400" dirty="0">
                <a:latin typeface="Times New Roman"/>
                <a:cs typeface="Times New Roman"/>
              </a:rPr>
              <a:t>Make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ensure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there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gap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25cm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stuffs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around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device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heat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dissipation.</a:t>
            </a:r>
            <a:endParaRPr sz="1400" dirty="0">
              <a:latin typeface="Times New Roman"/>
              <a:cs typeface="Times New Roman"/>
            </a:endParaRPr>
          </a:p>
          <a:p>
            <a:pPr marL="354965" indent="-228600" algn="just">
              <a:lnSpc>
                <a:spcPct val="100000"/>
              </a:lnSpc>
              <a:spcBef>
                <a:spcPts val="900"/>
              </a:spcBef>
              <a:buAutoNum type="arabicPeriod"/>
              <a:tabLst>
                <a:tab pos="354965" algn="l"/>
              </a:tabLst>
            </a:pPr>
            <a:r>
              <a:rPr sz="1400" dirty="0">
                <a:latin typeface="Times New Roman"/>
                <a:cs typeface="Times New Roman"/>
              </a:rPr>
              <a:t>If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equipment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was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stored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under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wet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conditions,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probably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did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not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meet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all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requirements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of</a:t>
            </a:r>
            <a:endParaRPr sz="1400" dirty="0">
              <a:latin typeface="Times New Roman"/>
              <a:cs typeface="Times New Roman"/>
            </a:endParaRPr>
          </a:p>
          <a:p>
            <a:pPr marL="354965" marR="7620" algn="just">
              <a:lnSpc>
                <a:spcPct val="162500"/>
              </a:lnSpc>
              <a:spcBef>
                <a:spcPts val="5"/>
              </a:spcBef>
            </a:pPr>
            <a:r>
              <a:rPr sz="1400" dirty="0">
                <a:latin typeface="Times New Roman"/>
                <a:cs typeface="Times New Roman"/>
              </a:rPr>
              <a:t>this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user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manual,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therefore,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need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aeration-</a:t>
            </a:r>
            <a:r>
              <a:rPr sz="1400" dirty="0">
                <a:latin typeface="Times New Roman"/>
                <a:cs typeface="Times New Roman"/>
              </a:rPr>
              <a:t>drying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period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time,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then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keep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it </a:t>
            </a:r>
            <a:r>
              <a:rPr sz="1400" dirty="0">
                <a:latin typeface="Times New Roman"/>
                <a:cs typeface="Times New Roman"/>
              </a:rPr>
              <a:t>under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normal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conditions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storages.</a:t>
            </a:r>
            <a:endParaRPr sz="1400" dirty="0">
              <a:latin typeface="Times New Roman"/>
              <a:cs typeface="Times New Roman"/>
            </a:endParaRPr>
          </a:p>
          <a:p>
            <a:pPr marL="354965" marR="6350" indent="-228600" algn="just">
              <a:lnSpc>
                <a:spcPct val="162500"/>
              </a:lnSpc>
              <a:buAutoNum type="arabicPeriod" startAt="5"/>
              <a:tabLst>
                <a:tab pos="354965" algn="l"/>
              </a:tabLst>
            </a:pPr>
            <a:r>
              <a:rPr sz="1400" dirty="0">
                <a:latin typeface="Times New Roman"/>
                <a:cs typeface="Times New Roman"/>
              </a:rPr>
              <a:t>This</a:t>
            </a:r>
            <a:r>
              <a:rPr sz="1400" spc="18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equipment</a:t>
            </a:r>
            <a:r>
              <a:rPr sz="1400" spc="18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8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only</a:t>
            </a:r>
            <a:r>
              <a:rPr sz="1400" spc="17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suitable</a:t>
            </a:r>
            <a:r>
              <a:rPr sz="1400" spc="18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18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8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sterilization</a:t>
            </a:r>
            <a:r>
              <a:rPr sz="1400" spc="18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8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high</a:t>
            </a:r>
            <a:r>
              <a:rPr sz="1400" spc="18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temperature</a:t>
            </a:r>
            <a:r>
              <a:rPr sz="1400" spc="185" dirty="0">
                <a:latin typeface="Times New Roman"/>
                <a:cs typeface="Times New Roman"/>
              </a:rPr>
              <a:t>  </a:t>
            </a:r>
            <a:r>
              <a:rPr sz="1400" spc="-25" dirty="0">
                <a:latin typeface="Times New Roman"/>
                <a:cs typeface="Times New Roman"/>
              </a:rPr>
              <a:t>and </a:t>
            </a:r>
            <a:r>
              <a:rPr sz="1400" spc="-10" dirty="0">
                <a:latin typeface="Times New Roman"/>
                <a:cs typeface="Times New Roman"/>
              </a:rPr>
              <a:t>humidity-</a:t>
            </a:r>
            <a:r>
              <a:rPr sz="1400" dirty="0">
                <a:latin typeface="Times New Roman"/>
                <a:cs typeface="Times New Roman"/>
              </a:rPr>
              <a:t>resistance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medical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instruments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stuffs,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cannot be used for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petroleum </a:t>
            </a:r>
            <a:r>
              <a:rPr sz="1400" spc="-10" dirty="0">
                <a:latin typeface="Times New Roman"/>
                <a:cs typeface="Times New Roman"/>
              </a:rPr>
              <a:t>jelly,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oil, </a:t>
            </a:r>
            <a:r>
              <a:rPr sz="1400" dirty="0">
                <a:latin typeface="Times New Roman"/>
                <a:cs typeface="Times New Roman"/>
              </a:rPr>
              <a:t>powder,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high-</a:t>
            </a:r>
            <a:r>
              <a:rPr sz="1400" dirty="0">
                <a:latin typeface="Times New Roman"/>
                <a:cs typeface="Times New Roman"/>
              </a:rPr>
              <a:t>volatility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materials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such</a:t>
            </a:r>
            <a:r>
              <a:rPr sz="1400" spc="2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alcohol,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gasoline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stuffs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corrode </a:t>
            </a:r>
            <a:r>
              <a:rPr sz="1400" dirty="0">
                <a:latin typeface="Times New Roman"/>
                <a:cs typeface="Times New Roman"/>
              </a:rPr>
              <a:t>copper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aluminum.</a:t>
            </a:r>
            <a:endParaRPr sz="1400" dirty="0">
              <a:latin typeface="Times New Roman"/>
              <a:cs typeface="Times New Roman"/>
            </a:endParaRPr>
          </a:p>
          <a:p>
            <a:pPr marL="354965" marR="5080" indent="-228600" algn="just">
              <a:lnSpc>
                <a:spcPct val="162500"/>
              </a:lnSpc>
              <a:buAutoNum type="arabicPeriod" startAt="5"/>
              <a:tabLst>
                <a:tab pos="354965" algn="l"/>
              </a:tabLst>
            </a:pPr>
            <a:r>
              <a:rPr sz="1400" dirty="0">
                <a:latin typeface="Times New Roman"/>
                <a:cs typeface="Times New Roman"/>
              </a:rPr>
              <a:t>If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there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peculiar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smell,</a:t>
            </a:r>
            <a:r>
              <a:rPr sz="1400" spc="2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abnormal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noise</a:t>
            </a:r>
            <a:r>
              <a:rPr sz="1400" spc="2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during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use,</a:t>
            </a:r>
            <a:r>
              <a:rPr sz="1400" spc="2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please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cut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off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power</a:t>
            </a:r>
            <a:r>
              <a:rPr sz="1400" spc="2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supply immediately,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contact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local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distributor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our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after-</a:t>
            </a:r>
            <a:r>
              <a:rPr sz="1400" dirty="0">
                <a:latin typeface="Times New Roman"/>
                <a:cs typeface="Times New Roman"/>
              </a:rPr>
              <a:t>sales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department.</a:t>
            </a:r>
            <a:endParaRPr sz="1400" dirty="0">
              <a:latin typeface="Times New Roman"/>
              <a:cs typeface="Times New Roman"/>
            </a:endParaRPr>
          </a:p>
          <a:p>
            <a:pPr marL="354330" indent="-227965" algn="just">
              <a:lnSpc>
                <a:spcPct val="100000"/>
              </a:lnSpc>
              <a:spcBef>
                <a:spcPts val="900"/>
              </a:spcBef>
              <a:buAutoNum type="arabicPeriod" startAt="5"/>
              <a:tabLst>
                <a:tab pos="354330" algn="l"/>
              </a:tabLst>
            </a:pP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device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suitable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sealed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liquid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material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sterilization.</a:t>
            </a:r>
            <a:endParaRPr sz="1400" dirty="0">
              <a:latin typeface="Times New Roman"/>
              <a:cs typeface="Times New Roman"/>
            </a:endParaRPr>
          </a:p>
          <a:p>
            <a:pPr marL="354965" marR="6985" indent="-228600" algn="just">
              <a:lnSpc>
                <a:spcPct val="162500"/>
              </a:lnSpc>
              <a:buAutoNum type="arabicPeriod" startAt="5"/>
              <a:tabLst>
                <a:tab pos="354965" algn="l"/>
              </a:tabLst>
            </a:pPr>
            <a:r>
              <a:rPr sz="1400" dirty="0">
                <a:latin typeface="Times New Roman"/>
                <a:cs typeface="Times New Roman"/>
              </a:rPr>
              <a:t>Unpackaged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sterilization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should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immediately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reserved,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transported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applicate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under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clean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condition,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avoid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infection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cross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infection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again.</a:t>
            </a:r>
            <a:endParaRPr sz="1400" dirty="0">
              <a:latin typeface="Times New Roman"/>
              <a:cs typeface="Times New Roman"/>
            </a:endParaRPr>
          </a:p>
          <a:p>
            <a:pPr marL="354965" marR="7620" indent="-228600" algn="just">
              <a:lnSpc>
                <a:spcPct val="162500"/>
              </a:lnSpc>
              <a:buAutoNum type="arabicPeriod" startAt="5"/>
              <a:tabLst>
                <a:tab pos="354965" algn="l"/>
              </a:tabLst>
            </a:pPr>
            <a:r>
              <a:rPr sz="1400" dirty="0">
                <a:latin typeface="Times New Roman"/>
                <a:cs typeface="Times New Roman"/>
              </a:rPr>
              <a:t>Only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production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enterprises,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after-</a:t>
            </a:r>
            <a:r>
              <a:rPr sz="1400" dirty="0">
                <a:latin typeface="Times New Roman"/>
                <a:cs typeface="Times New Roman"/>
              </a:rPr>
              <a:t>sales service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department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authorized agent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can</a:t>
            </a:r>
            <a:r>
              <a:rPr sz="1400" spc="-10" dirty="0">
                <a:latin typeface="Times New Roman"/>
                <a:cs typeface="Times New Roman"/>
              </a:rPr>
              <a:t> check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provide the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components.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addition,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except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provided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spare parts,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end-user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and </a:t>
            </a:r>
            <a:r>
              <a:rPr sz="1400" dirty="0">
                <a:latin typeface="Times New Roman"/>
                <a:cs typeface="Times New Roman"/>
              </a:rPr>
              <a:t>individual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shall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not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replace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any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parts.</a:t>
            </a:r>
            <a:endParaRPr sz="1400" dirty="0">
              <a:latin typeface="Times New Roman"/>
              <a:cs typeface="Times New Roman"/>
            </a:endParaRPr>
          </a:p>
          <a:p>
            <a:pPr marL="354965" marR="9525" indent="-228600" algn="just">
              <a:lnSpc>
                <a:spcPct val="162500"/>
              </a:lnSpc>
              <a:buAutoNum type="arabicPeriod" startAt="5"/>
              <a:tabLst>
                <a:tab pos="354965" algn="l"/>
              </a:tabLst>
            </a:pPr>
            <a:r>
              <a:rPr sz="1400" dirty="0">
                <a:latin typeface="Times New Roman"/>
                <a:cs typeface="Times New Roman"/>
              </a:rPr>
              <a:t>When</a:t>
            </a:r>
            <a:r>
              <a:rPr sz="1400" spc="2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equipment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failure,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seriously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damaged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beyond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repair,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</a:t>
            </a:r>
            <a:r>
              <a:rPr sz="1400" spc="2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exceed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lifetime, </a:t>
            </a:r>
            <a:r>
              <a:rPr sz="1400" dirty="0">
                <a:latin typeface="Times New Roman"/>
                <a:cs typeface="Times New Roman"/>
              </a:rPr>
              <a:t>please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deal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equipment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according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local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relevant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laws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regulations.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07003" y="9923728"/>
            <a:ext cx="146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z="900" spc="-50" dirty="0">
                <a:latin typeface="Times New Roman"/>
                <a:cs typeface="Times New Roman"/>
              </a:rPr>
              <a:t>4</a:t>
            </a:r>
            <a:endParaRPr sz="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1126970"/>
            <a:ext cx="6883400" cy="234397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3200" b="1" spc="1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Unpacking,</a:t>
            </a:r>
            <a:r>
              <a:rPr sz="3200" b="1" spc="229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b="1" spc="1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installation,</a:t>
            </a:r>
            <a:r>
              <a:rPr sz="3200" b="1" spc="23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b="1" spc="9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debugging</a:t>
            </a:r>
            <a:endParaRPr sz="1600" dirty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8300"/>
              </a:lnSpc>
              <a:spcBef>
                <a:spcPts val="530"/>
              </a:spcBef>
            </a:pPr>
            <a:r>
              <a:rPr sz="1400" dirty="0">
                <a:latin typeface="Times New Roman"/>
                <a:cs typeface="Times New Roman"/>
              </a:rPr>
              <a:t>Please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firstly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check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if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packing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box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good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condition.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If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packing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box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damaged,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please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take </a:t>
            </a:r>
            <a:r>
              <a:rPr sz="1400" spc="-10" dirty="0">
                <a:latin typeface="Times New Roman"/>
                <a:cs typeface="Times New Roman"/>
              </a:rPr>
              <a:t>photos.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1.1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Unpacking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 marR="266065">
              <a:lnSpc>
                <a:spcPct val="108300"/>
              </a:lnSpc>
            </a:pPr>
            <a:r>
              <a:rPr sz="1400" dirty="0">
                <a:latin typeface="Times New Roman"/>
                <a:cs typeface="Times New Roman"/>
              </a:rPr>
              <a:t>Using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scissor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cut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off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packing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belts,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take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down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carton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cover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move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off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carton body,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refer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picture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1.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6683" y="5984241"/>
            <a:ext cx="4889500" cy="2000548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218440" algn="l">
              <a:lnSpc>
                <a:spcPct val="100000"/>
              </a:lnSpc>
              <a:spcBef>
                <a:spcPts val="560"/>
              </a:spcBef>
            </a:pPr>
            <a:r>
              <a:rPr lang="en-IN" sz="1400" dirty="0">
                <a:latin typeface="Times New Roman"/>
                <a:cs typeface="Times New Roman"/>
              </a:rPr>
              <a:t>                                 </a:t>
            </a:r>
            <a:r>
              <a:rPr sz="1400" dirty="0">
                <a:latin typeface="Times New Roman"/>
                <a:cs typeface="Times New Roman"/>
              </a:rPr>
              <a:t>Picture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1</a:t>
            </a:r>
            <a:endParaRPr sz="1400" dirty="0">
              <a:latin typeface="Times New Roman"/>
              <a:cs typeface="Times New Roman"/>
            </a:endParaRPr>
          </a:p>
          <a:p>
            <a:pPr marL="290195" algn="l">
              <a:lnSpc>
                <a:spcPct val="100000"/>
              </a:lnSpc>
              <a:spcBef>
                <a:spcPts val="415"/>
              </a:spcBef>
            </a:pPr>
            <a:r>
              <a:rPr lang="en-IN" sz="1400" dirty="0">
                <a:latin typeface="Times New Roman"/>
                <a:cs typeface="Times New Roman"/>
              </a:rPr>
              <a:t>                        </a:t>
            </a:r>
            <a:r>
              <a:rPr sz="1400" dirty="0">
                <a:latin typeface="Times New Roman"/>
                <a:cs typeface="Times New Roman"/>
              </a:rPr>
              <a:t>Autoclave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package</a:t>
            </a:r>
            <a:endParaRPr sz="1400" dirty="0"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  <a:spcBef>
                <a:spcPts val="87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 algn="l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Times New Roman"/>
                <a:cs typeface="Times New Roman"/>
              </a:rPr>
              <a:t>1.2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Checking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accessories.</a:t>
            </a:r>
            <a:endParaRPr sz="1400" dirty="0"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  <a:spcBef>
                <a:spcPts val="31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304800" algn="l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Times New Roman"/>
                <a:cs typeface="Times New Roman"/>
              </a:rPr>
              <a:t>Checking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whether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accessories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complete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according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packing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list</a:t>
            </a:r>
            <a:endParaRPr lang="en-IN" sz="1400" spc="-20" dirty="0">
              <a:latin typeface="Times New Roman"/>
              <a:cs typeface="Times New Roman"/>
            </a:endParaRPr>
          </a:p>
          <a:p>
            <a:pPr marL="304800" algn="l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Times New Roman"/>
                <a:cs typeface="Times New Roman"/>
              </a:rPr>
              <a:t>Packing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list</a:t>
            </a:r>
            <a:endParaRPr sz="1400" dirty="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411562"/>
              </p:ext>
            </p:extLst>
          </p:nvPr>
        </p:nvGraphicFramePr>
        <p:xfrm>
          <a:off x="1285113" y="8521221"/>
          <a:ext cx="5135880" cy="1094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9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383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Name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quantity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Position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Autoclave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1pc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Carton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Drain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pipe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pc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Packing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bag</a:t>
                      </a:r>
                      <a:r>
                        <a:rPr sz="1400" dirty="0">
                          <a:latin typeface="SimSun"/>
                          <a:cs typeface="SimSun"/>
                        </a:rPr>
                        <a:t>（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above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cabinet</a:t>
                      </a:r>
                      <a:r>
                        <a:rPr sz="1400" spc="-10" dirty="0">
                          <a:latin typeface="SimSun"/>
                          <a:cs typeface="SimSun"/>
                        </a:rPr>
                        <a:t>）</a:t>
                      </a:r>
                      <a:endParaRPr sz="1400">
                        <a:latin typeface="SimSun"/>
                        <a:cs typeface="SimSu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80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Basket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1pc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Inside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machine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User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manual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1pc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envelope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SimSun"/>
                          <a:cs typeface="SimSun"/>
                        </a:rPr>
                        <a:t>（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above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cabinet</a:t>
                      </a:r>
                      <a:r>
                        <a:rPr sz="1400" spc="-10" dirty="0">
                          <a:latin typeface="SimSun"/>
                          <a:cs typeface="SimSun"/>
                        </a:rPr>
                        <a:t>）</a:t>
                      </a:r>
                      <a:endParaRPr sz="1400" dirty="0">
                        <a:latin typeface="SimSun"/>
                        <a:cs typeface="SimSun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3250" y="3918195"/>
            <a:ext cx="3429000" cy="206604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707003" y="9923728"/>
            <a:ext cx="146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z="900" spc="-50" dirty="0">
                <a:latin typeface="Times New Roman"/>
                <a:cs typeface="Times New Roman"/>
              </a:rPr>
              <a:t>6</a:t>
            </a:r>
            <a:endParaRPr sz="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1043685"/>
            <a:ext cx="6141085" cy="4062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1.3</a:t>
            </a:r>
            <a:r>
              <a:rPr sz="3200" spc="-2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Required</a:t>
            </a:r>
            <a:r>
              <a:rPr sz="3200" spc="-3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operations</a:t>
            </a:r>
            <a:r>
              <a:rPr sz="3200" spc="-2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environment</a:t>
            </a:r>
            <a:endParaRPr sz="3200" dirty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12700" marR="5080">
              <a:lnSpc>
                <a:spcPct val="108300"/>
              </a:lnSpc>
            </a:pP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autoclave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should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placed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clean,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dry,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avoid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light,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ventilation,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lower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temperature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difference </a:t>
            </a:r>
            <a:r>
              <a:rPr sz="1400" dirty="0">
                <a:latin typeface="Times New Roman"/>
                <a:cs typeface="Times New Roman"/>
              </a:rPr>
              <a:t>indoor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environment.</a:t>
            </a:r>
            <a:endParaRPr sz="14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166370" algn="l"/>
              </a:tabLst>
            </a:pPr>
            <a:r>
              <a:rPr sz="1400" dirty="0">
                <a:latin typeface="Times New Roman"/>
                <a:cs typeface="Times New Roman"/>
              </a:rPr>
              <a:t>Indoor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temp</a:t>
            </a:r>
            <a:r>
              <a:rPr sz="1400" spc="-10" dirty="0">
                <a:latin typeface="Times New Roman"/>
                <a:cs typeface="Times New Roman"/>
              </a:rPr>
              <a:t>.: 5</a:t>
            </a:r>
            <a:r>
              <a:rPr sz="1400" spc="-10" dirty="0">
                <a:latin typeface="SimSun"/>
                <a:cs typeface="SimSun"/>
              </a:rPr>
              <a:t>℃</a:t>
            </a:r>
            <a:r>
              <a:rPr sz="1400" spc="-10" dirty="0">
                <a:latin typeface="Times New Roman"/>
                <a:cs typeface="Times New Roman"/>
              </a:rPr>
              <a:t>-</a:t>
            </a:r>
            <a:r>
              <a:rPr sz="1400" dirty="0">
                <a:latin typeface="Times New Roman"/>
                <a:cs typeface="Times New Roman"/>
              </a:rPr>
              <a:t>40</a:t>
            </a:r>
            <a:r>
              <a:rPr sz="1400" spc="-25" dirty="0">
                <a:latin typeface="SimSun"/>
                <a:cs typeface="SimSun"/>
              </a:rPr>
              <a:t>℃。</a:t>
            </a:r>
            <a:endParaRPr sz="1400" dirty="0">
              <a:latin typeface="SimSun"/>
              <a:cs typeface="SimSun"/>
            </a:endParaRPr>
          </a:p>
          <a:p>
            <a:pPr marL="165100" indent="-152400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165100" algn="l"/>
              </a:tabLst>
            </a:pPr>
            <a:r>
              <a:rPr sz="1400" dirty="0">
                <a:latin typeface="Times New Roman"/>
                <a:cs typeface="Times New Roman"/>
              </a:rPr>
              <a:t>Max</a:t>
            </a:r>
            <a:r>
              <a:rPr sz="1400" spc="-20" dirty="0">
                <a:latin typeface="Times New Roman"/>
                <a:cs typeface="Times New Roman"/>
              </a:rPr>
              <a:t>. </a:t>
            </a:r>
            <a:r>
              <a:rPr sz="1400" dirty="0">
                <a:latin typeface="Times New Roman"/>
                <a:cs typeface="Times New Roman"/>
              </a:rPr>
              <a:t>relative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humidity</a:t>
            </a:r>
            <a:r>
              <a:rPr sz="1400" spc="-20" dirty="0">
                <a:latin typeface="Times New Roman"/>
                <a:cs typeface="Times New Roman"/>
              </a:rPr>
              <a:t>: </a:t>
            </a:r>
            <a:r>
              <a:rPr sz="1400" spc="-10" dirty="0">
                <a:latin typeface="Times New Roman"/>
                <a:cs typeface="Times New Roman"/>
              </a:rPr>
              <a:t>85%</a:t>
            </a:r>
            <a:r>
              <a:rPr sz="1400" spc="-50" dirty="0">
                <a:latin typeface="SimSun"/>
                <a:cs typeface="SimSun"/>
              </a:rPr>
              <a:t>。</a:t>
            </a:r>
            <a:endParaRPr sz="1400" dirty="0">
              <a:latin typeface="SimSun"/>
              <a:cs typeface="SimSun"/>
            </a:endParaRPr>
          </a:p>
          <a:p>
            <a:pPr marL="156210" indent="-143510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156210" algn="l"/>
              </a:tabLst>
            </a:pPr>
            <a:r>
              <a:rPr sz="1400" dirty="0">
                <a:latin typeface="Times New Roman"/>
                <a:cs typeface="Times New Roman"/>
              </a:rPr>
              <a:t>Allowed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voltage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fluctuating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range: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SimSun"/>
                <a:cs typeface="SimSun"/>
              </a:rPr>
              <a:t>±</a:t>
            </a:r>
            <a:r>
              <a:rPr sz="1400" spc="-20" dirty="0">
                <a:latin typeface="Times New Roman"/>
                <a:cs typeface="Times New Roman"/>
              </a:rPr>
              <a:t>10%</a:t>
            </a:r>
            <a:endParaRPr sz="1400" dirty="0">
              <a:latin typeface="Times New Roman"/>
              <a:cs typeface="Times New Roman"/>
            </a:endParaRPr>
          </a:p>
          <a:p>
            <a:pPr marL="165100" indent="-152400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165100" algn="l"/>
              </a:tabLst>
            </a:pPr>
            <a:r>
              <a:rPr sz="1400" dirty="0">
                <a:latin typeface="Times New Roman"/>
                <a:cs typeface="Times New Roman"/>
              </a:rPr>
              <a:t>No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dust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pollution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0" dirty="0">
                <a:latin typeface="Times New Roman"/>
                <a:cs typeface="Times New Roman"/>
              </a:rPr>
              <a:t> room.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0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1.4 </a:t>
            </a:r>
            <a:r>
              <a:rPr sz="1400" spc="-10" dirty="0">
                <a:latin typeface="Times New Roman"/>
                <a:cs typeface="Times New Roman"/>
              </a:rPr>
              <a:t>Installation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 marR="155575">
              <a:lnSpc>
                <a:spcPct val="108300"/>
              </a:lnSpc>
            </a:pPr>
            <a:r>
              <a:rPr sz="1400" dirty="0">
                <a:latin typeface="Times New Roman"/>
                <a:cs typeface="Times New Roman"/>
              </a:rPr>
              <a:t>1)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Remove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all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packaging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components;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Place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UTKBS-</a:t>
            </a:r>
            <a:r>
              <a:rPr sz="1400" dirty="0">
                <a:latin typeface="Times New Roman"/>
                <a:cs typeface="Times New Roman"/>
              </a:rPr>
              <a:t>50V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vertical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type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autoclave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sterilizer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smooth,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clean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spacious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ground,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adjust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feet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machine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parallel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ground,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to </a:t>
            </a:r>
            <a:r>
              <a:rPr sz="1400" dirty="0">
                <a:latin typeface="Times New Roman"/>
                <a:cs typeface="Times New Roman"/>
              </a:rPr>
              <a:t>ensure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stable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reliable.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distance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between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back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sides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machine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other </a:t>
            </a:r>
            <a:r>
              <a:rPr sz="1400" dirty="0">
                <a:latin typeface="Times New Roman"/>
                <a:cs typeface="Times New Roman"/>
              </a:rPr>
              <a:t>objects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must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least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250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mm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(as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shown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picture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2),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ensure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good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ventilation.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0" y="7251700"/>
            <a:ext cx="6156960" cy="2046713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834005">
              <a:lnSpc>
                <a:spcPct val="100000"/>
              </a:lnSpc>
              <a:spcBef>
                <a:spcPts val="459"/>
              </a:spcBef>
            </a:pPr>
            <a:r>
              <a:rPr sz="1400" dirty="0">
                <a:latin typeface="Times New Roman"/>
                <a:cs typeface="Times New Roman"/>
              </a:rPr>
              <a:t>Picture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lang="en-IN" sz="1400" spc="-50" dirty="0">
                <a:latin typeface="Times New Roman"/>
                <a:cs typeface="Times New Roman"/>
              </a:rPr>
              <a:t>3</a:t>
            </a:r>
            <a:endParaRPr sz="1400" dirty="0">
              <a:latin typeface="Times New Roman"/>
              <a:cs typeface="Times New Roman"/>
            </a:endParaRPr>
          </a:p>
          <a:p>
            <a:pPr marL="176530" indent="-163830">
              <a:lnSpc>
                <a:spcPct val="100000"/>
              </a:lnSpc>
              <a:spcBef>
                <a:spcPts val="360"/>
              </a:spcBef>
              <a:buAutoNum type="arabicParenR" startAt="2"/>
              <a:tabLst>
                <a:tab pos="176530" algn="l"/>
              </a:tabLst>
            </a:pPr>
            <a:r>
              <a:rPr sz="1400" dirty="0">
                <a:latin typeface="Times New Roman"/>
                <a:cs typeface="Times New Roman"/>
              </a:rPr>
              <a:t>Checking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surface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body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whether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there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scratch,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deformation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foreign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matters.</a:t>
            </a:r>
            <a:endParaRPr sz="1400" dirty="0">
              <a:latin typeface="Times New Roman"/>
              <a:cs typeface="Times New Roman"/>
            </a:endParaRPr>
          </a:p>
          <a:p>
            <a:pPr marL="12700" marR="5080" indent="163830">
              <a:lnSpc>
                <a:spcPct val="125000"/>
              </a:lnSpc>
              <a:buAutoNum type="arabicParenR" startAt="2"/>
              <a:tabLst>
                <a:tab pos="176530" algn="l"/>
              </a:tabLst>
            </a:pPr>
            <a:r>
              <a:rPr sz="1400" dirty="0">
                <a:latin typeface="Times New Roman"/>
                <a:cs typeface="Times New Roman"/>
              </a:rPr>
              <a:t>Checking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accessories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information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according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packing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list,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take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out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spare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parts </a:t>
            </a:r>
            <a:r>
              <a:rPr sz="1400" dirty="0">
                <a:latin typeface="Times New Roman"/>
                <a:cs typeface="Times New Roman"/>
              </a:rPr>
              <a:t>from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packages,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check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whether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they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complete.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Check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whether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power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supply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shown</a:t>
            </a:r>
            <a:r>
              <a:rPr sz="1400" spc="-25" dirty="0">
                <a:latin typeface="Times New Roman"/>
                <a:cs typeface="Times New Roman"/>
              </a:rPr>
              <a:t> in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nameplate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same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actual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power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supply,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power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equipment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test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below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items;</a:t>
            </a:r>
            <a:endParaRPr sz="1400" dirty="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353936"/>
              </p:ext>
            </p:extLst>
          </p:nvPr>
        </p:nvGraphicFramePr>
        <p:xfrm>
          <a:off x="1066164" y="9613900"/>
          <a:ext cx="5354955" cy="9544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6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31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Test</a:t>
                      </a:r>
                      <a:r>
                        <a:rPr sz="14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items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Normal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condition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Open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close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door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door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opened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closed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smoothly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Display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buttons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All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buttons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available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73100" y="9309100"/>
            <a:ext cx="1297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4)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water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preparation.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3250" y="5167894"/>
            <a:ext cx="3581400" cy="204671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707003" y="9923728"/>
            <a:ext cx="146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z="900" spc="-50" dirty="0">
                <a:latin typeface="Times New Roman"/>
                <a:cs typeface="Times New Roman"/>
              </a:rPr>
              <a:t>7</a:t>
            </a:r>
            <a:endParaRPr sz="900">
              <a:latin typeface="Times New Roman"/>
              <a:cs typeface="Times New Roman"/>
            </a:endParaRPr>
          </a:p>
        </p:txBody>
      </p:sp>
      <p:grpSp>
        <p:nvGrpSpPr>
          <p:cNvPr id="8" name="object 6">
            <a:extLst>
              <a:ext uri="{FF2B5EF4-FFF2-40B4-BE49-F238E27FC236}">
                <a16:creationId xmlns:a16="http://schemas.microsoft.com/office/drawing/2014/main" id="{C8A1CC43-D01D-7553-8BF2-D687DA230BAE}"/>
              </a:ext>
            </a:extLst>
          </p:cNvPr>
          <p:cNvGrpSpPr/>
          <p:nvPr/>
        </p:nvGrpSpPr>
        <p:grpSpPr>
          <a:xfrm>
            <a:off x="4799329" y="2222500"/>
            <a:ext cx="1600200" cy="1199515"/>
            <a:chOff x="1598294" y="2076450"/>
            <a:chExt cx="1600200" cy="1199515"/>
          </a:xfrm>
        </p:grpSpPr>
        <p:pic>
          <p:nvPicPr>
            <p:cNvPr id="9" name="object 7">
              <a:extLst>
                <a:ext uri="{FF2B5EF4-FFF2-40B4-BE49-F238E27FC236}">
                  <a16:creationId xmlns:a16="http://schemas.microsoft.com/office/drawing/2014/main" id="{D5CAA60A-4A20-770D-6644-2565B223D43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8294" y="2076450"/>
              <a:ext cx="1600200" cy="1199515"/>
            </a:xfrm>
            <a:prstGeom prst="rect">
              <a:avLst/>
            </a:prstGeom>
          </p:spPr>
        </p:pic>
        <p:pic>
          <p:nvPicPr>
            <p:cNvPr id="10" name="object 8">
              <a:extLst>
                <a:ext uri="{FF2B5EF4-FFF2-40B4-BE49-F238E27FC236}">
                  <a16:creationId xmlns:a16="http://schemas.microsoft.com/office/drawing/2014/main" id="{2C23100F-FF61-4A03-8C05-24FDA117193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50821" y="2678976"/>
              <a:ext cx="495147" cy="530859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480CA43-77CB-423B-F582-B52519C022A0}"/>
              </a:ext>
            </a:extLst>
          </p:cNvPr>
          <p:cNvSpPr txBox="1"/>
          <p:nvPr/>
        </p:nvSpPr>
        <p:spPr>
          <a:xfrm>
            <a:off x="5208270" y="3417892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spc="-10" dirty="0">
                <a:latin typeface="Times New Roman"/>
                <a:cs typeface="Times New Roman"/>
              </a:rPr>
              <a:t>Picture 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4686" y="1308100"/>
            <a:ext cx="6380163" cy="1354216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3200" spc="-2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Water</a:t>
            </a:r>
            <a:r>
              <a:rPr sz="3200" spc="-3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quality</a:t>
            </a:r>
            <a:r>
              <a:rPr sz="3200" spc="-10" dirty="0">
                <a:solidFill>
                  <a:schemeClr val="accent6">
                    <a:lumMod val="75000"/>
                  </a:schemeClr>
                </a:solidFill>
                <a:latin typeface="SimSun"/>
                <a:cs typeface="SimSun"/>
              </a:rPr>
              <a:t>：</a:t>
            </a:r>
            <a:endParaRPr sz="3200" dirty="0">
              <a:solidFill>
                <a:schemeClr val="accent6">
                  <a:lumMod val="75000"/>
                </a:schemeClr>
              </a:solidFill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400" dirty="0">
                <a:latin typeface="Times New Roman"/>
                <a:cs typeface="Times New Roman"/>
              </a:rPr>
              <a:t>Electrical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conductivity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&lt;15</a:t>
            </a:r>
            <a:r>
              <a:rPr sz="1400" spc="-10" dirty="0">
                <a:latin typeface="SimSun"/>
                <a:cs typeface="SimSun"/>
              </a:rPr>
              <a:t>μ</a:t>
            </a:r>
            <a:r>
              <a:rPr sz="1400" spc="-10" dirty="0">
                <a:latin typeface="Times New Roman"/>
                <a:cs typeface="Times New Roman"/>
              </a:rPr>
              <a:t>A/cm</a:t>
            </a:r>
            <a:endParaRPr sz="1400" dirty="0">
              <a:latin typeface="Times New Roman"/>
              <a:cs typeface="Times New Roman"/>
            </a:endParaRPr>
          </a:p>
          <a:p>
            <a:pPr marL="12700" marR="120650">
              <a:lnSpc>
                <a:spcPct val="125000"/>
              </a:lnSpc>
            </a:pP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content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bleach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&lt;2mg/L</a:t>
            </a:r>
            <a:r>
              <a:rPr sz="1400" dirty="0">
                <a:latin typeface="SimSun"/>
                <a:cs typeface="SimSun"/>
              </a:rPr>
              <a:t>，</a:t>
            </a:r>
            <a:r>
              <a:rPr sz="1400" dirty="0">
                <a:latin typeface="Times New Roman"/>
                <a:cs typeface="Times New Roman"/>
              </a:rPr>
              <a:t>hardness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&lt;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0.02mml/l </a:t>
            </a:r>
            <a:r>
              <a:rPr sz="1400" dirty="0">
                <a:latin typeface="Times New Roman"/>
                <a:cs typeface="Times New Roman"/>
              </a:rPr>
              <a:t>PH: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5-</a:t>
            </a:r>
            <a:r>
              <a:rPr sz="1400" spc="-50" dirty="0">
                <a:latin typeface="Times New Roman"/>
                <a:cs typeface="Times New Roman"/>
              </a:rPr>
              <a:t>7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400" spc="-20" dirty="0">
                <a:latin typeface="Times New Roman"/>
                <a:cs typeface="Times New Roman"/>
              </a:rPr>
              <a:t>Water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volume: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Adding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water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until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indicator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light</a:t>
            </a:r>
            <a:r>
              <a:rPr sz="1400" spc="-20" dirty="0">
                <a:latin typeface="Times New Roman"/>
                <a:cs typeface="Times New Roman"/>
              </a:rPr>
              <a:t> off.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07003" y="9923728"/>
            <a:ext cx="146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z="900" spc="-50" dirty="0">
                <a:latin typeface="Times New Roman"/>
                <a:cs typeface="Times New Roman"/>
              </a:rPr>
              <a:t>8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08" y="2908300"/>
            <a:ext cx="6142990" cy="11630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1.5 </a:t>
            </a:r>
            <a:r>
              <a:rPr sz="1400" spc="-10" dirty="0">
                <a:latin typeface="Times New Roman"/>
                <a:cs typeface="Times New Roman"/>
              </a:rPr>
              <a:t>Debugging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 marR="5080" indent="163830">
              <a:lnSpc>
                <a:spcPct val="108300"/>
              </a:lnSpc>
              <a:buAutoNum type="arabicParenR"/>
              <a:tabLst>
                <a:tab pos="176530" algn="l"/>
              </a:tabLst>
            </a:pPr>
            <a:r>
              <a:rPr sz="1400" dirty="0">
                <a:latin typeface="Times New Roman"/>
                <a:cs typeface="Times New Roman"/>
              </a:rPr>
              <a:t>Open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door,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put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sterilizer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indicator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card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biological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indicator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card,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reset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close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door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tightly</a:t>
            </a:r>
            <a:endParaRPr sz="1400" dirty="0">
              <a:latin typeface="Times New Roman"/>
              <a:cs typeface="Times New Roman"/>
            </a:endParaRPr>
          </a:p>
          <a:p>
            <a:pPr marL="176530" indent="-163830">
              <a:lnSpc>
                <a:spcPct val="100000"/>
              </a:lnSpc>
              <a:spcBef>
                <a:spcPts val="120"/>
              </a:spcBef>
              <a:buAutoNum type="arabicParenR"/>
              <a:tabLst>
                <a:tab pos="176530" algn="l"/>
              </a:tabLst>
            </a:pPr>
            <a:r>
              <a:rPr sz="1400" dirty="0">
                <a:latin typeface="Times New Roman"/>
                <a:cs typeface="Times New Roman"/>
              </a:rPr>
              <a:t>Power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display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will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enter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into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program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selection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interface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after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seconds.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1435353"/>
            <a:ext cx="4324350" cy="10714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8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User</a:t>
            </a:r>
            <a:r>
              <a:rPr sz="3200" b="1" spc="21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200" b="1" spc="9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Instructions</a:t>
            </a:r>
            <a:endParaRPr sz="3200" dirty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95"/>
              </a:spcBef>
            </a:pPr>
            <a:endParaRPr sz="1600" dirty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chemeClr val="tx1"/>
                </a:solidFill>
                <a:latin typeface="Times New Roman"/>
                <a:cs typeface="Times New Roman"/>
              </a:rPr>
              <a:t>2.1</a:t>
            </a:r>
            <a:r>
              <a:rPr sz="14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/>
                <a:cs typeface="Times New Roman"/>
              </a:rPr>
              <a:t>Product</a:t>
            </a:r>
            <a:r>
              <a:rPr sz="14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Times New Roman"/>
                <a:cs typeface="Times New Roman"/>
              </a:rPr>
              <a:t>structure</a:t>
            </a:r>
            <a:endParaRPr sz="15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94658" y="5460619"/>
            <a:ext cx="165519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Picture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3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100" y="5841872"/>
            <a:ext cx="1350645" cy="4098558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65100" indent="-152400">
              <a:lnSpc>
                <a:spcPct val="100000"/>
              </a:lnSpc>
              <a:spcBef>
                <a:spcPts val="220"/>
              </a:spcBef>
              <a:buAutoNum type="arabicPeriod"/>
              <a:tabLst>
                <a:tab pos="165100" algn="l"/>
              </a:tabLst>
            </a:pPr>
            <a:r>
              <a:rPr sz="1400" dirty="0">
                <a:latin typeface="Times New Roman"/>
                <a:cs typeface="Times New Roman"/>
              </a:rPr>
              <a:t>Pressure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gauge</a:t>
            </a:r>
            <a:endParaRPr sz="1400" dirty="0">
              <a:latin typeface="Times New Roman"/>
              <a:cs typeface="Times New Roman"/>
            </a:endParaRPr>
          </a:p>
          <a:p>
            <a:pPr marL="165100" indent="-152400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165100" algn="l"/>
              </a:tabLst>
            </a:pPr>
            <a:r>
              <a:rPr sz="1400" dirty="0">
                <a:latin typeface="Times New Roman"/>
                <a:cs typeface="Times New Roman"/>
              </a:rPr>
              <a:t>Display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screen</a:t>
            </a:r>
            <a:endParaRPr sz="1400" dirty="0">
              <a:latin typeface="Times New Roman"/>
              <a:cs typeface="Times New Roman"/>
            </a:endParaRPr>
          </a:p>
          <a:p>
            <a:pPr marL="165100" indent="-152400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165100" algn="l"/>
              </a:tabLst>
            </a:pPr>
            <a:r>
              <a:rPr sz="1400" dirty="0">
                <a:latin typeface="Times New Roman"/>
                <a:cs typeface="Times New Roman"/>
              </a:rPr>
              <a:t>Control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panel</a:t>
            </a:r>
            <a:endParaRPr sz="1400" dirty="0">
              <a:latin typeface="Times New Roman"/>
              <a:cs typeface="Times New Roman"/>
            </a:endParaRPr>
          </a:p>
          <a:p>
            <a:pPr marL="165100" indent="-152400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165100" algn="l"/>
              </a:tabLst>
            </a:pPr>
            <a:r>
              <a:rPr sz="1400" spc="-10" dirty="0">
                <a:latin typeface="Times New Roman"/>
                <a:cs typeface="Times New Roman"/>
              </a:rPr>
              <a:t>Handle</a:t>
            </a:r>
            <a:endParaRPr sz="1400" dirty="0">
              <a:latin typeface="Times New Roman"/>
              <a:cs typeface="Times New Roman"/>
            </a:endParaRPr>
          </a:p>
          <a:p>
            <a:pPr marL="165100" indent="-152400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165100" algn="l"/>
              </a:tabLst>
            </a:pPr>
            <a:r>
              <a:rPr sz="1400" dirty="0">
                <a:latin typeface="Times New Roman"/>
                <a:cs typeface="Times New Roman"/>
              </a:rPr>
              <a:t>Sterilization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basket</a:t>
            </a:r>
            <a:endParaRPr sz="1400" dirty="0">
              <a:latin typeface="Times New Roman"/>
              <a:cs typeface="Times New Roman"/>
            </a:endParaRPr>
          </a:p>
          <a:p>
            <a:pPr marL="165100" indent="-152400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165100" algn="l"/>
              </a:tabLst>
            </a:pPr>
            <a:r>
              <a:rPr sz="1400" spc="-10" dirty="0">
                <a:latin typeface="Times New Roman"/>
                <a:cs typeface="Times New Roman"/>
              </a:rPr>
              <a:t>Castor</a:t>
            </a:r>
            <a:endParaRPr sz="1400" dirty="0">
              <a:latin typeface="Times New Roman"/>
              <a:cs typeface="Times New Roman"/>
            </a:endParaRPr>
          </a:p>
          <a:p>
            <a:pPr marL="165100" indent="-152400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165100" algn="l"/>
              </a:tabLst>
            </a:pPr>
            <a:r>
              <a:rPr sz="1400" spc="-10" dirty="0">
                <a:latin typeface="Times New Roman"/>
                <a:cs typeface="Times New Roman"/>
              </a:rPr>
              <a:t>Clapboard</a:t>
            </a:r>
            <a:endParaRPr sz="1400" dirty="0">
              <a:latin typeface="Times New Roman"/>
              <a:cs typeface="Times New Roman"/>
            </a:endParaRPr>
          </a:p>
          <a:p>
            <a:pPr marL="165100" indent="-152400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165100" algn="l"/>
              </a:tabLst>
            </a:pPr>
            <a:r>
              <a:rPr sz="1400" dirty="0">
                <a:latin typeface="Times New Roman"/>
                <a:cs typeface="Times New Roman"/>
              </a:rPr>
              <a:t>Heating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pipe</a:t>
            </a:r>
            <a:endParaRPr sz="1400" dirty="0">
              <a:latin typeface="Times New Roman"/>
              <a:cs typeface="Times New Roman"/>
            </a:endParaRPr>
          </a:p>
          <a:p>
            <a:pPr marL="165100" indent="-152400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165100" algn="l"/>
              </a:tabLst>
            </a:pPr>
            <a:r>
              <a:rPr sz="1400" dirty="0">
                <a:latin typeface="Times New Roman"/>
                <a:cs typeface="Times New Roman"/>
              </a:rPr>
              <a:t>Power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switch</a:t>
            </a:r>
            <a:endParaRPr sz="14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241300" algn="l"/>
              </a:tabLst>
            </a:pPr>
            <a:r>
              <a:rPr sz="1400" dirty="0">
                <a:latin typeface="Times New Roman"/>
                <a:cs typeface="Times New Roman"/>
              </a:rPr>
              <a:t>Power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line</a:t>
            </a:r>
            <a:endParaRPr sz="1400" dirty="0">
              <a:latin typeface="Times New Roman"/>
              <a:cs typeface="Times New Roman"/>
            </a:endParaRPr>
          </a:p>
          <a:p>
            <a:pPr marL="225425" indent="-212725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225425" algn="l"/>
              </a:tabLst>
            </a:pPr>
            <a:r>
              <a:rPr sz="1400" dirty="0">
                <a:latin typeface="Times New Roman"/>
                <a:cs typeface="Times New Roman"/>
              </a:rPr>
              <a:t>Air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switch</a:t>
            </a:r>
            <a:endParaRPr sz="14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241300" algn="l"/>
              </a:tabLst>
            </a:pPr>
            <a:r>
              <a:rPr sz="1400" dirty="0">
                <a:latin typeface="Times New Roman"/>
                <a:cs typeface="Times New Roman"/>
              </a:rPr>
              <a:t>Exhaust</a:t>
            </a:r>
            <a:r>
              <a:rPr sz="1400" spc="-20" dirty="0">
                <a:latin typeface="Times New Roman"/>
                <a:cs typeface="Times New Roman"/>
              </a:rPr>
              <a:t> port</a:t>
            </a:r>
            <a:endParaRPr sz="14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241300" algn="l"/>
              </a:tabLst>
            </a:pPr>
            <a:r>
              <a:rPr sz="1400" dirty="0">
                <a:latin typeface="Times New Roman"/>
                <a:cs typeface="Times New Roman"/>
              </a:rPr>
              <a:t>Drain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ball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valve</a:t>
            </a:r>
            <a:endParaRPr sz="14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241300" algn="l"/>
              </a:tabLst>
            </a:pPr>
            <a:r>
              <a:rPr sz="1400" dirty="0">
                <a:latin typeface="Times New Roman"/>
                <a:cs typeface="Times New Roman"/>
              </a:rPr>
              <a:t>Safety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valve</a:t>
            </a:r>
            <a:endParaRPr sz="14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241300" algn="l"/>
              </a:tabLst>
            </a:pPr>
            <a:r>
              <a:rPr sz="1400" dirty="0">
                <a:latin typeface="Times New Roman"/>
                <a:cs typeface="Times New Roman"/>
              </a:rPr>
              <a:t>Door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cover</a:t>
            </a:r>
            <a:endParaRPr sz="14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241300" algn="l"/>
              </a:tabLst>
            </a:pPr>
            <a:r>
              <a:rPr sz="1400" dirty="0">
                <a:latin typeface="Times New Roman"/>
                <a:cs typeface="Times New Roman"/>
              </a:rPr>
              <a:t>Gas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spring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482" y="3004505"/>
            <a:ext cx="5480684" cy="180674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707003" y="9923728"/>
            <a:ext cx="146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z="900" spc="-50" dirty="0">
                <a:latin typeface="Times New Roman"/>
                <a:cs typeface="Times New Roman"/>
              </a:rPr>
              <a:t>9</a:t>
            </a:r>
            <a:endParaRPr sz="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4511</Words>
  <Application>Microsoft Office PowerPoint</Application>
  <PresentationFormat>Custom</PresentationFormat>
  <Paragraphs>600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Malgun Gothic</vt:lpstr>
      <vt:lpstr>SimSun</vt:lpstr>
      <vt:lpstr>Bahnschrift</vt:lpstr>
      <vt:lpstr>Calibri</vt:lpstr>
      <vt:lpstr>Times New Roman</vt:lpstr>
      <vt:lpstr>Office Theme</vt:lpstr>
      <vt:lpstr>(Pulsating Electrothermal Drying)  Vertical Pressure Steam Sterilizer （Please read the manual carefully before operating this machine）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hp</dc:creator>
  <cp:lastModifiedBy>satyam dwivedi</cp:lastModifiedBy>
  <cp:revision>2</cp:revision>
  <dcterms:created xsi:type="dcterms:W3CDTF">2025-11-05T09:36:36Z</dcterms:created>
  <dcterms:modified xsi:type="dcterms:W3CDTF">2025-11-05T11:27:25Z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2025-11-05T00:00:00Z</vt:filetime>
  </property>
  <property fmtid="{D5CDD505-2E9C-101B-9397-08002B2CF9AE}" pid="3" name="Creator">
    <vt:lpwstr>PDFium</vt:lpwstr>
  </property>
  <property fmtid="{D5CDD505-2E9C-101B-9397-08002B2CF9AE}" pid="4" name="Producer">
    <vt:lpwstr>PDFium</vt:lpwstr>
  </property>
  <property fmtid="{D5CDD505-2E9C-101B-9397-08002B2CF9AE}" pid="5" name="LastSaved">
    <vt:filetime>2025-11-05T00:00:00Z</vt:filetime>
  </property>
</Properties>
</file>